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67" r:id="rId2"/>
    <p:sldMasterId id="2147483679" r:id="rId3"/>
  </p:sldMasterIdLst>
  <p:notesMasterIdLst>
    <p:notesMasterId r:id="rId78"/>
  </p:notesMasterIdLst>
  <p:sldIdLst>
    <p:sldId id="256" r:id="rId4"/>
    <p:sldId id="258" r:id="rId5"/>
    <p:sldId id="259" r:id="rId6"/>
    <p:sldId id="273" r:id="rId7"/>
    <p:sldId id="274" r:id="rId8"/>
    <p:sldId id="275" r:id="rId9"/>
    <p:sldId id="276" r:id="rId10"/>
    <p:sldId id="277" r:id="rId11"/>
    <p:sldId id="278" r:id="rId12"/>
    <p:sldId id="279" r:id="rId13"/>
    <p:sldId id="280" r:id="rId14"/>
    <p:sldId id="281" r:id="rId15"/>
    <p:sldId id="282" r:id="rId16"/>
    <p:sldId id="283" r:id="rId17"/>
    <p:sldId id="285" r:id="rId18"/>
    <p:sldId id="286" r:id="rId19"/>
    <p:sldId id="287" r:id="rId20"/>
    <p:sldId id="292" r:id="rId21"/>
    <p:sldId id="290" r:id="rId22"/>
    <p:sldId id="296" r:id="rId23"/>
    <p:sldId id="294" r:id="rId24"/>
    <p:sldId id="297" r:id="rId25"/>
    <p:sldId id="298" r:id="rId26"/>
    <p:sldId id="264" r:id="rId27"/>
    <p:sldId id="265" r:id="rId28"/>
    <p:sldId id="266" r:id="rId29"/>
    <p:sldId id="267" r:id="rId30"/>
    <p:sldId id="339" r:id="rId31"/>
    <p:sldId id="268" r:id="rId32"/>
    <p:sldId id="270" r:id="rId33"/>
    <p:sldId id="299" r:id="rId34"/>
    <p:sldId id="269" r:id="rId35"/>
    <p:sldId id="271" r:id="rId36"/>
    <p:sldId id="261" r:id="rId37"/>
    <p:sldId id="262" r:id="rId38"/>
    <p:sldId id="315" r:id="rId39"/>
    <p:sldId id="325" r:id="rId40"/>
    <p:sldId id="316" r:id="rId41"/>
    <p:sldId id="317" r:id="rId42"/>
    <p:sldId id="318" r:id="rId43"/>
    <p:sldId id="319" r:id="rId44"/>
    <p:sldId id="320" r:id="rId45"/>
    <p:sldId id="321" r:id="rId46"/>
    <p:sldId id="323" r:id="rId47"/>
    <p:sldId id="324" r:id="rId48"/>
    <p:sldId id="257" r:id="rId49"/>
    <p:sldId id="300" r:id="rId50"/>
    <p:sldId id="301" r:id="rId51"/>
    <p:sldId id="263" r:id="rId52"/>
    <p:sldId id="308" r:id="rId53"/>
    <p:sldId id="303" r:id="rId54"/>
    <p:sldId id="340" r:id="rId55"/>
    <p:sldId id="305" r:id="rId56"/>
    <p:sldId id="304" r:id="rId57"/>
    <p:sldId id="307" r:id="rId58"/>
    <p:sldId id="310" r:id="rId59"/>
    <p:sldId id="309" r:id="rId60"/>
    <p:sldId id="312" r:id="rId61"/>
    <p:sldId id="313" r:id="rId62"/>
    <p:sldId id="311" r:id="rId63"/>
    <p:sldId id="314" r:id="rId64"/>
    <p:sldId id="326" r:id="rId65"/>
    <p:sldId id="327" r:id="rId66"/>
    <p:sldId id="328" r:id="rId67"/>
    <p:sldId id="329" r:id="rId68"/>
    <p:sldId id="330" r:id="rId69"/>
    <p:sldId id="331" r:id="rId70"/>
    <p:sldId id="332" r:id="rId71"/>
    <p:sldId id="337" r:id="rId72"/>
    <p:sldId id="338" r:id="rId73"/>
    <p:sldId id="333" r:id="rId74"/>
    <p:sldId id="334" r:id="rId75"/>
    <p:sldId id="335" r:id="rId76"/>
    <p:sldId id="336" r:id="rId77"/>
  </p:sldIdLst>
  <p:sldSz cx="12192000" cy="6858000"/>
  <p:notesSz cx="6858000" cy="9144000"/>
  <p:embeddedFontLst>
    <p:embeddedFont>
      <p:font typeface="Calibri" panose="020F0502020204030204" pitchFamily="34" charset="0"/>
      <p:regular r:id="rId79"/>
      <p:bold r:id="rId80"/>
      <p:italic r:id="rId81"/>
      <p:boldItalic r:id="rId82"/>
    </p:embeddedFont>
    <p:embeddedFont>
      <p:font typeface="Calibri Light" panose="020F0302020204030204" pitchFamily="34" charset="0"/>
      <p:regular r:id="rId83"/>
      <p:italic r:id="rId84"/>
    </p:embeddedFont>
    <p:embeddedFont>
      <p:font typeface="Consolas" panose="020B0609020204030204" pitchFamily="49" charset="0"/>
      <p:regular r:id="rId85"/>
      <p:bold r:id="rId86"/>
      <p:italic r:id="rId87"/>
      <p:boldItalic r:id="rId88"/>
    </p:embeddedFont>
    <p:embeddedFont>
      <p:font typeface="Lucida Sans Unicode" panose="020B0602030504020204" pitchFamily="34" charset="0"/>
      <p:regular r:id="rId89"/>
    </p:embeddedFont>
    <p:embeddedFont>
      <p:font typeface="Panton" panose="00000500000000000000" pitchFamily="50" charset="0"/>
      <p:regular r:id="rId90"/>
    </p:embeddedFont>
    <p:embeddedFont>
      <p:font typeface="Segoe UI" panose="020B0502040204020203" pitchFamily="34" charset="0"/>
      <p:regular r:id="rId91"/>
      <p:bold r:id="rId92"/>
      <p:italic r:id="rId93"/>
      <p:boldItalic r:id="rId94"/>
    </p:embeddedFont>
    <p:embeddedFont>
      <p:font typeface="Segoe UI Light" panose="020B0502040204020203" pitchFamily="34" charset="0"/>
      <p:regular r:id="rId95"/>
      <p:italic r:id="rId96"/>
    </p:embeddedFont>
    <p:embeddedFont>
      <p:font typeface="Segoe UI Semibold" panose="020B0702040204020203" pitchFamily="34" charset="0"/>
      <p:bold r:id="rId97"/>
      <p:boldItalic r:id="rId9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0B5AF77-31CE-432C-8AD3-6368A1FAB41C}" v="528" dt="2019-03-01T03:35:38.78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114" y="2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84" Type="http://schemas.openxmlformats.org/officeDocument/2006/relationships/font" Target="fonts/font6.fntdata"/><Relationship Id="rId89" Type="http://schemas.openxmlformats.org/officeDocument/2006/relationships/font" Target="fonts/font11.fntdata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92" Type="http://schemas.openxmlformats.org/officeDocument/2006/relationships/font" Target="fonts/font14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slide" Target="slides/slide63.xml"/><Relationship Id="rId74" Type="http://schemas.openxmlformats.org/officeDocument/2006/relationships/slide" Target="slides/slide71.xml"/><Relationship Id="rId79" Type="http://schemas.openxmlformats.org/officeDocument/2006/relationships/font" Target="fonts/font1.fntdata"/><Relationship Id="rId87" Type="http://schemas.openxmlformats.org/officeDocument/2006/relationships/font" Target="fonts/font9.fntdata"/><Relationship Id="rId102" Type="http://schemas.openxmlformats.org/officeDocument/2006/relationships/tableStyles" Target="tableStyles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82" Type="http://schemas.openxmlformats.org/officeDocument/2006/relationships/font" Target="fonts/font4.fntdata"/><Relationship Id="rId90" Type="http://schemas.openxmlformats.org/officeDocument/2006/relationships/font" Target="fonts/font12.fntdata"/><Relationship Id="rId95" Type="http://schemas.openxmlformats.org/officeDocument/2006/relationships/font" Target="fonts/font17.fntdata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77" Type="http://schemas.openxmlformats.org/officeDocument/2006/relationships/slide" Target="slides/slide74.xml"/><Relationship Id="rId100" Type="http://schemas.openxmlformats.org/officeDocument/2006/relationships/viewProps" Target="viewProp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80" Type="http://schemas.openxmlformats.org/officeDocument/2006/relationships/font" Target="fonts/font2.fntdata"/><Relationship Id="rId85" Type="http://schemas.openxmlformats.org/officeDocument/2006/relationships/font" Target="fonts/font7.fntdata"/><Relationship Id="rId93" Type="http://schemas.openxmlformats.org/officeDocument/2006/relationships/font" Target="fonts/font15.fntdata"/><Relationship Id="rId98" Type="http://schemas.openxmlformats.org/officeDocument/2006/relationships/font" Target="fonts/font20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103" Type="http://schemas.microsoft.com/office/2016/11/relationships/changesInfo" Target="changesInfos/changesInfo1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83" Type="http://schemas.openxmlformats.org/officeDocument/2006/relationships/font" Target="fonts/font5.fntdata"/><Relationship Id="rId88" Type="http://schemas.openxmlformats.org/officeDocument/2006/relationships/font" Target="fonts/font10.fntdata"/><Relationship Id="rId91" Type="http://schemas.openxmlformats.org/officeDocument/2006/relationships/font" Target="fonts/font13.fntdata"/><Relationship Id="rId96" Type="http://schemas.openxmlformats.org/officeDocument/2006/relationships/font" Target="fonts/font1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notesMaster" Target="notesMasters/notesMaster1.xml"/><Relationship Id="rId81" Type="http://schemas.openxmlformats.org/officeDocument/2006/relationships/font" Target="fonts/font3.fntdata"/><Relationship Id="rId86" Type="http://schemas.openxmlformats.org/officeDocument/2006/relationships/font" Target="fonts/font8.fntdata"/><Relationship Id="rId94" Type="http://schemas.openxmlformats.org/officeDocument/2006/relationships/font" Target="fonts/font16.fntdata"/><Relationship Id="rId99" Type="http://schemas.openxmlformats.org/officeDocument/2006/relationships/presProps" Target="presProps.xml"/><Relationship Id="rId101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97" Type="http://schemas.openxmlformats.org/officeDocument/2006/relationships/font" Target="fonts/font19.fntdata"/><Relationship Id="rId104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illiam a" userId="c66c7249b60d4ab2" providerId="LiveId" clId="{EB763CD6-CD86-4E13-84AC-252C0C81B48F}"/>
    <pc:docChg chg="custSel delSld modSld sldOrd">
      <pc:chgData name="william a" userId="c66c7249b60d4ab2" providerId="LiveId" clId="{EB763CD6-CD86-4E13-84AC-252C0C81B48F}" dt="2019-03-01T03:35:38.785" v="527" actId="6549"/>
      <pc:docMkLst>
        <pc:docMk/>
      </pc:docMkLst>
      <pc:sldChg chg="modSp">
        <pc:chgData name="william a" userId="c66c7249b60d4ab2" providerId="LiveId" clId="{EB763CD6-CD86-4E13-84AC-252C0C81B48F}" dt="2019-03-01T03:30:39.221" v="511" actId="20577"/>
        <pc:sldMkLst>
          <pc:docMk/>
          <pc:sldMk cId="3359633195" sldId="261"/>
        </pc:sldMkLst>
        <pc:spChg chg="mod">
          <ac:chgData name="william a" userId="c66c7249b60d4ab2" providerId="LiveId" clId="{EB763CD6-CD86-4E13-84AC-252C0C81B48F}" dt="2019-03-01T03:30:39.221" v="511" actId="20577"/>
          <ac:spMkLst>
            <pc:docMk/>
            <pc:sldMk cId="3359633195" sldId="261"/>
            <ac:spMk id="3" creationId="{8597F8B1-66DC-42FE-ADC1-8270814C5AB7}"/>
          </ac:spMkLst>
        </pc:spChg>
      </pc:sldChg>
      <pc:sldChg chg="modSp">
        <pc:chgData name="william a" userId="c66c7249b60d4ab2" providerId="LiveId" clId="{EB763CD6-CD86-4E13-84AC-252C0C81B48F}" dt="2019-03-01T03:30:54.036" v="516" actId="20577"/>
        <pc:sldMkLst>
          <pc:docMk/>
          <pc:sldMk cId="3083089769" sldId="262"/>
        </pc:sldMkLst>
        <pc:spChg chg="mod">
          <ac:chgData name="william a" userId="c66c7249b60d4ab2" providerId="LiveId" clId="{EB763CD6-CD86-4E13-84AC-252C0C81B48F}" dt="2019-03-01T03:30:54.036" v="516" actId="20577"/>
          <ac:spMkLst>
            <pc:docMk/>
            <pc:sldMk cId="3083089769" sldId="262"/>
            <ac:spMk id="3" creationId="{8597F8B1-66DC-42FE-ADC1-8270814C5AB7}"/>
          </ac:spMkLst>
        </pc:spChg>
      </pc:sldChg>
      <pc:sldChg chg="modSp ord">
        <pc:chgData name="william a" userId="c66c7249b60d4ab2" providerId="LiveId" clId="{EB763CD6-CD86-4E13-84AC-252C0C81B48F}" dt="2019-03-01T03:34:26.785" v="523"/>
        <pc:sldMkLst>
          <pc:docMk/>
          <pc:sldMk cId="4221426791" sldId="263"/>
        </pc:sldMkLst>
        <pc:spChg chg="mod">
          <ac:chgData name="william a" userId="c66c7249b60d4ab2" providerId="LiveId" clId="{EB763CD6-CD86-4E13-84AC-252C0C81B48F}" dt="2019-03-01T03:33:37.430" v="520" actId="6549"/>
          <ac:spMkLst>
            <pc:docMk/>
            <pc:sldMk cId="4221426791" sldId="263"/>
            <ac:spMk id="3" creationId="{8597F8B1-66DC-42FE-ADC1-8270814C5AB7}"/>
          </ac:spMkLst>
        </pc:spChg>
      </pc:sldChg>
      <pc:sldChg chg="modSp">
        <pc:chgData name="william a" userId="c66c7249b60d4ab2" providerId="LiveId" clId="{EB763CD6-CD86-4E13-84AC-252C0C81B48F}" dt="2019-03-01T03:18:18.691" v="277" actId="20577"/>
        <pc:sldMkLst>
          <pc:docMk/>
          <pc:sldMk cId="3914370379" sldId="266"/>
        </pc:sldMkLst>
        <pc:spChg chg="mod">
          <ac:chgData name="william a" userId="c66c7249b60d4ab2" providerId="LiveId" clId="{EB763CD6-CD86-4E13-84AC-252C0C81B48F}" dt="2019-03-01T03:18:18.691" v="277" actId="20577"/>
          <ac:spMkLst>
            <pc:docMk/>
            <pc:sldMk cId="3914370379" sldId="266"/>
            <ac:spMk id="5" creationId="{FD43CC9E-2272-4342-89E7-EFDDBCE427C6}"/>
          </ac:spMkLst>
        </pc:spChg>
      </pc:sldChg>
      <pc:sldChg chg="modSp modAnim">
        <pc:chgData name="william a" userId="c66c7249b60d4ab2" providerId="LiveId" clId="{EB763CD6-CD86-4E13-84AC-252C0C81B48F}" dt="2019-03-01T03:21:55.909" v="505" actId="20577"/>
        <pc:sldMkLst>
          <pc:docMk/>
          <pc:sldMk cId="117297808" sldId="269"/>
        </pc:sldMkLst>
        <pc:spChg chg="mod">
          <ac:chgData name="william a" userId="c66c7249b60d4ab2" providerId="LiveId" clId="{EB763CD6-CD86-4E13-84AC-252C0C81B48F}" dt="2019-03-01T03:21:55.909" v="505" actId="20577"/>
          <ac:spMkLst>
            <pc:docMk/>
            <pc:sldMk cId="117297808" sldId="269"/>
            <ac:spMk id="5" creationId="{FD43CC9E-2272-4342-89E7-EFDDBCE427C6}"/>
          </ac:spMkLst>
        </pc:spChg>
      </pc:sldChg>
      <pc:sldChg chg="modSp">
        <pc:chgData name="william a" userId="c66c7249b60d4ab2" providerId="LiveId" clId="{EB763CD6-CD86-4E13-84AC-252C0C81B48F}" dt="2019-03-01T03:19:32.320" v="367" actId="403"/>
        <pc:sldMkLst>
          <pc:docMk/>
          <pc:sldMk cId="1037633287" sldId="270"/>
        </pc:sldMkLst>
        <pc:spChg chg="mod">
          <ac:chgData name="william a" userId="c66c7249b60d4ab2" providerId="LiveId" clId="{EB763CD6-CD86-4E13-84AC-252C0C81B48F}" dt="2019-03-01T03:19:32.320" v="367" actId="403"/>
          <ac:spMkLst>
            <pc:docMk/>
            <pc:sldMk cId="1037633287" sldId="270"/>
            <ac:spMk id="5" creationId="{FD43CC9E-2272-4342-89E7-EFDDBCE427C6}"/>
          </ac:spMkLst>
        </pc:spChg>
      </pc:sldChg>
      <pc:sldChg chg="del">
        <pc:chgData name="william a" userId="c66c7249b60d4ab2" providerId="LiveId" clId="{EB763CD6-CD86-4E13-84AC-252C0C81B48F}" dt="2019-03-01T02:48:59.191" v="0" actId="2696"/>
        <pc:sldMkLst>
          <pc:docMk/>
          <pc:sldMk cId="3866152781" sldId="272"/>
        </pc:sldMkLst>
      </pc:sldChg>
      <pc:sldChg chg="modSp">
        <pc:chgData name="william a" userId="c66c7249b60d4ab2" providerId="LiveId" clId="{EB763CD6-CD86-4E13-84AC-252C0C81B48F}" dt="2019-03-01T03:12:10.709" v="88" actId="403"/>
        <pc:sldMkLst>
          <pc:docMk/>
          <pc:sldMk cId="1564415766" sldId="273"/>
        </pc:sldMkLst>
        <pc:spChg chg="mod">
          <ac:chgData name="william a" userId="c66c7249b60d4ab2" providerId="LiveId" clId="{EB763CD6-CD86-4E13-84AC-252C0C81B48F}" dt="2019-03-01T03:12:10.709" v="88" actId="403"/>
          <ac:spMkLst>
            <pc:docMk/>
            <pc:sldMk cId="1564415766" sldId="273"/>
            <ac:spMk id="9221" creationId="{00000000-0000-0000-0000-000000000000}"/>
          </ac:spMkLst>
        </pc:spChg>
      </pc:sldChg>
      <pc:sldChg chg="modSp">
        <pc:chgData name="william a" userId="c66c7249b60d4ab2" providerId="LiveId" clId="{EB763CD6-CD86-4E13-84AC-252C0C81B48F}" dt="2019-03-01T03:12:24.330" v="91" actId="1076"/>
        <pc:sldMkLst>
          <pc:docMk/>
          <pc:sldMk cId="570657221" sldId="275"/>
        </pc:sldMkLst>
        <pc:spChg chg="mod">
          <ac:chgData name="william a" userId="c66c7249b60d4ab2" providerId="LiveId" clId="{EB763CD6-CD86-4E13-84AC-252C0C81B48F}" dt="2019-03-01T03:12:24.330" v="91" actId="1076"/>
          <ac:spMkLst>
            <pc:docMk/>
            <pc:sldMk cId="570657221" sldId="275"/>
            <ac:spMk id="9221" creationId="{00000000-0000-0000-0000-000000000000}"/>
          </ac:spMkLst>
        </pc:spChg>
      </pc:sldChg>
      <pc:sldChg chg="modSp">
        <pc:chgData name="william a" userId="c66c7249b60d4ab2" providerId="LiveId" clId="{EB763CD6-CD86-4E13-84AC-252C0C81B48F}" dt="2019-03-01T03:11:56.882" v="85" actId="14100"/>
        <pc:sldMkLst>
          <pc:docMk/>
          <pc:sldMk cId="3732789700" sldId="276"/>
        </pc:sldMkLst>
        <pc:picChg chg="mod">
          <ac:chgData name="william a" userId="c66c7249b60d4ab2" providerId="LiveId" clId="{EB763CD6-CD86-4E13-84AC-252C0C81B48F}" dt="2019-03-01T03:11:56.882" v="85" actId="14100"/>
          <ac:picMkLst>
            <pc:docMk/>
            <pc:sldMk cId="3732789700" sldId="276"/>
            <ac:picMk id="2" creationId="{00000000-0000-0000-0000-000000000000}"/>
          </ac:picMkLst>
        </pc:picChg>
      </pc:sldChg>
      <pc:sldChg chg="modSp">
        <pc:chgData name="william a" userId="c66c7249b60d4ab2" providerId="LiveId" clId="{EB763CD6-CD86-4E13-84AC-252C0C81B48F}" dt="2019-03-01T03:12:37.033" v="93" actId="14100"/>
        <pc:sldMkLst>
          <pc:docMk/>
          <pc:sldMk cId="779263537" sldId="277"/>
        </pc:sldMkLst>
        <pc:spChg chg="mod">
          <ac:chgData name="william a" userId="c66c7249b60d4ab2" providerId="LiveId" clId="{EB763CD6-CD86-4E13-84AC-252C0C81B48F}" dt="2019-03-01T03:12:37.033" v="93" actId="14100"/>
          <ac:spMkLst>
            <pc:docMk/>
            <pc:sldMk cId="779263537" sldId="277"/>
            <ac:spMk id="9221" creationId="{00000000-0000-0000-0000-000000000000}"/>
          </ac:spMkLst>
        </pc:spChg>
      </pc:sldChg>
      <pc:sldChg chg="delSp modSp delAnim modAnim">
        <pc:chgData name="william a" userId="c66c7249b60d4ab2" providerId="LiveId" clId="{EB763CD6-CD86-4E13-84AC-252C0C81B48F}" dt="2019-03-01T03:11:51.065" v="83"/>
        <pc:sldMkLst>
          <pc:docMk/>
          <pc:sldMk cId="3048134298" sldId="278"/>
        </pc:sldMkLst>
        <pc:picChg chg="mod">
          <ac:chgData name="william a" userId="c66c7249b60d4ab2" providerId="LiveId" clId="{EB763CD6-CD86-4E13-84AC-252C0C81B48F}" dt="2019-03-01T03:11:41.235" v="82" actId="14100"/>
          <ac:picMkLst>
            <pc:docMk/>
            <pc:sldMk cId="3048134298" sldId="278"/>
            <ac:picMk id="1030" creationId="{00000000-0000-0000-0000-000000000000}"/>
          </ac:picMkLst>
        </pc:picChg>
        <pc:picChg chg="mod">
          <ac:chgData name="william a" userId="c66c7249b60d4ab2" providerId="LiveId" clId="{EB763CD6-CD86-4E13-84AC-252C0C81B48F}" dt="2019-03-01T03:11:36.811" v="81" actId="1076"/>
          <ac:picMkLst>
            <pc:docMk/>
            <pc:sldMk cId="3048134298" sldId="278"/>
            <ac:picMk id="1032" creationId="{00000000-0000-0000-0000-000000000000}"/>
          </ac:picMkLst>
        </pc:picChg>
        <pc:picChg chg="del">
          <ac:chgData name="william a" userId="c66c7249b60d4ab2" providerId="LiveId" clId="{EB763CD6-CD86-4E13-84AC-252C0C81B48F}" dt="2019-03-01T03:11:34.682" v="80" actId="478"/>
          <ac:picMkLst>
            <pc:docMk/>
            <pc:sldMk cId="3048134298" sldId="278"/>
            <ac:picMk id="1034" creationId="{00000000-0000-0000-0000-000000000000}"/>
          </ac:picMkLst>
        </pc:picChg>
      </pc:sldChg>
      <pc:sldChg chg="modSp">
        <pc:chgData name="william a" userId="c66c7249b60d4ab2" providerId="LiveId" clId="{EB763CD6-CD86-4E13-84AC-252C0C81B48F}" dt="2019-03-01T03:12:55.619" v="95" actId="14100"/>
        <pc:sldMkLst>
          <pc:docMk/>
          <pc:sldMk cId="2508461200" sldId="279"/>
        </pc:sldMkLst>
        <pc:spChg chg="mod">
          <ac:chgData name="william a" userId="c66c7249b60d4ab2" providerId="LiveId" clId="{EB763CD6-CD86-4E13-84AC-252C0C81B48F}" dt="2019-03-01T03:12:55.619" v="95" actId="14100"/>
          <ac:spMkLst>
            <pc:docMk/>
            <pc:sldMk cId="2508461200" sldId="279"/>
            <ac:spMk id="9221" creationId="{00000000-0000-0000-0000-000000000000}"/>
          </ac:spMkLst>
        </pc:spChg>
      </pc:sldChg>
      <pc:sldChg chg="delSp modSp modAnim">
        <pc:chgData name="william a" userId="c66c7249b60d4ab2" providerId="LiveId" clId="{EB763CD6-CD86-4E13-84AC-252C0C81B48F}" dt="2019-03-01T03:14:06.164" v="104" actId="1076"/>
        <pc:sldMkLst>
          <pc:docMk/>
          <pc:sldMk cId="1969649458" sldId="280"/>
        </pc:sldMkLst>
        <pc:picChg chg="mod">
          <ac:chgData name="william a" userId="c66c7249b60d4ab2" providerId="LiveId" clId="{EB763CD6-CD86-4E13-84AC-252C0C81B48F}" dt="2019-03-01T03:14:06.164" v="104" actId="1076"/>
          <ac:picMkLst>
            <pc:docMk/>
            <pc:sldMk cId="1969649458" sldId="280"/>
            <ac:picMk id="2" creationId="{00000000-0000-0000-0000-000000000000}"/>
          </ac:picMkLst>
        </pc:picChg>
        <pc:picChg chg="mod">
          <ac:chgData name="william a" userId="c66c7249b60d4ab2" providerId="LiveId" clId="{EB763CD6-CD86-4E13-84AC-252C0C81B48F}" dt="2019-03-01T03:14:02.734" v="103" actId="1076"/>
          <ac:picMkLst>
            <pc:docMk/>
            <pc:sldMk cId="1969649458" sldId="280"/>
            <ac:picMk id="3074" creationId="{00000000-0000-0000-0000-000000000000}"/>
          </ac:picMkLst>
        </pc:picChg>
        <pc:picChg chg="del">
          <ac:chgData name="william a" userId="c66c7249b60d4ab2" providerId="LiveId" clId="{EB763CD6-CD86-4E13-84AC-252C0C81B48F}" dt="2019-03-01T02:55:37.223" v="22"/>
          <ac:picMkLst>
            <pc:docMk/>
            <pc:sldMk cId="1969649458" sldId="280"/>
            <ac:picMk id="3076" creationId="{00000000-0000-0000-0000-000000000000}"/>
          </ac:picMkLst>
        </pc:picChg>
      </pc:sldChg>
      <pc:sldChg chg="modSp">
        <pc:chgData name="william a" userId="c66c7249b60d4ab2" providerId="LiveId" clId="{EB763CD6-CD86-4E13-84AC-252C0C81B48F}" dt="2019-03-01T03:13:04.744" v="97" actId="14100"/>
        <pc:sldMkLst>
          <pc:docMk/>
          <pc:sldMk cId="171788545" sldId="281"/>
        </pc:sldMkLst>
        <pc:spChg chg="mod">
          <ac:chgData name="william a" userId="c66c7249b60d4ab2" providerId="LiveId" clId="{EB763CD6-CD86-4E13-84AC-252C0C81B48F}" dt="2019-03-01T03:13:04.744" v="97" actId="14100"/>
          <ac:spMkLst>
            <pc:docMk/>
            <pc:sldMk cId="171788545" sldId="281"/>
            <ac:spMk id="9221" creationId="{00000000-0000-0000-0000-000000000000}"/>
          </ac:spMkLst>
        </pc:spChg>
      </pc:sldChg>
      <pc:sldChg chg="delSp modSp delAnim">
        <pc:chgData name="william a" userId="c66c7249b60d4ab2" providerId="LiveId" clId="{EB763CD6-CD86-4E13-84AC-252C0C81B48F}" dt="2019-03-01T03:13:46.631" v="98" actId="14100"/>
        <pc:sldMkLst>
          <pc:docMk/>
          <pc:sldMk cId="142766730" sldId="282"/>
        </pc:sldMkLst>
        <pc:picChg chg="mod">
          <ac:chgData name="william a" userId="c66c7249b60d4ab2" providerId="LiveId" clId="{EB763CD6-CD86-4E13-84AC-252C0C81B48F}" dt="2019-03-01T03:13:46.631" v="98" actId="14100"/>
          <ac:picMkLst>
            <pc:docMk/>
            <pc:sldMk cId="142766730" sldId="282"/>
            <ac:picMk id="2050" creationId="{00000000-0000-0000-0000-000000000000}"/>
          </ac:picMkLst>
        </pc:picChg>
        <pc:picChg chg="del">
          <ac:chgData name="william a" userId="c66c7249b60d4ab2" providerId="LiveId" clId="{EB763CD6-CD86-4E13-84AC-252C0C81B48F}" dt="2019-03-01T02:54:02.253" v="21" actId="478"/>
          <ac:picMkLst>
            <pc:docMk/>
            <pc:sldMk cId="142766730" sldId="282"/>
            <ac:picMk id="2052" creationId="{00000000-0000-0000-0000-000000000000}"/>
          </ac:picMkLst>
        </pc:picChg>
      </pc:sldChg>
      <pc:sldChg chg="addSp delSp modSp del delAnim modAnim">
        <pc:chgData name="william a" userId="c66c7249b60d4ab2" providerId="LiveId" clId="{EB763CD6-CD86-4E13-84AC-252C0C81B48F}" dt="2019-03-01T02:55:55.970" v="29" actId="2696"/>
        <pc:sldMkLst>
          <pc:docMk/>
          <pc:sldMk cId="2833011020" sldId="284"/>
        </pc:sldMkLst>
        <pc:picChg chg="add mod">
          <ac:chgData name="william a" userId="c66c7249b60d4ab2" providerId="LiveId" clId="{EB763CD6-CD86-4E13-84AC-252C0C81B48F}" dt="2019-03-01T02:55:53.722" v="28" actId="14100"/>
          <ac:picMkLst>
            <pc:docMk/>
            <pc:sldMk cId="2833011020" sldId="284"/>
            <ac:picMk id="8" creationId="{7FB21687-EAF3-428D-85A8-DCD4C5F381EA}"/>
          </ac:picMkLst>
        </pc:picChg>
        <pc:picChg chg="del">
          <ac:chgData name="william a" userId="c66c7249b60d4ab2" providerId="LiveId" clId="{EB763CD6-CD86-4E13-84AC-252C0C81B48F}" dt="2019-03-01T02:55:50.604" v="26" actId="478"/>
          <ac:picMkLst>
            <pc:docMk/>
            <pc:sldMk cId="2833011020" sldId="284"/>
            <ac:picMk id="1026" creationId="{00000000-0000-0000-0000-000000000000}"/>
          </ac:picMkLst>
        </pc:picChg>
        <pc:picChg chg="del">
          <ac:chgData name="william a" userId="c66c7249b60d4ab2" providerId="LiveId" clId="{EB763CD6-CD86-4E13-84AC-252C0C81B48F}" dt="2019-03-01T02:55:44.021" v="23" actId="478"/>
          <ac:picMkLst>
            <pc:docMk/>
            <pc:sldMk cId="2833011020" sldId="284"/>
            <ac:picMk id="1028" creationId="{00000000-0000-0000-0000-000000000000}"/>
          </ac:picMkLst>
        </pc:picChg>
        <pc:picChg chg="del">
          <ac:chgData name="william a" userId="c66c7249b60d4ab2" providerId="LiveId" clId="{EB763CD6-CD86-4E13-84AC-252C0C81B48F}" dt="2019-03-01T02:55:45.717" v="24" actId="478"/>
          <ac:picMkLst>
            <pc:docMk/>
            <pc:sldMk cId="2833011020" sldId="284"/>
            <ac:picMk id="1030" creationId="{00000000-0000-0000-0000-000000000000}"/>
          </ac:picMkLst>
        </pc:picChg>
        <pc:picChg chg="del">
          <ac:chgData name="william a" userId="c66c7249b60d4ab2" providerId="LiveId" clId="{EB763CD6-CD86-4E13-84AC-252C0C81B48F}" dt="2019-03-01T02:55:47.463" v="25" actId="478"/>
          <ac:picMkLst>
            <pc:docMk/>
            <pc:sldMk cId="2833011020" sldId="284"/>
            <ac:picMk id="1032" creationId="{00000000-0000-0000-0000-000000000000}"/>
          </ac:picMkLst>
        </pc:picChg>
      </pc:sldChg>
      <pc:sldChg chg="delSp modSp delAnim">
        <pc:chgData name="william a" userId="c66c7249b60d4ab2" providerId="LiveId" clId="{EB763CD6-CD86-4E13-84AC-252C0C81B48F}" dt="2019-03-01T02:56:56.377" v="31" actId="14100"/>
        <pc:sldMkLst>
          <pc:docMk/>
          <pc:sldMk cId="1854932893" sldId="286"/>
        </pc:sldMkLst>
        <pc:picChg chg="mod">
          <ac:chgData name="william a" userId="c66c7249b60d4ab2" providerId="LiveId" clId="{EB763CD6-CD86-4E13-84AC-252C0C81B48F}" dt="2019-03-01T02:56:56.377" v="31" actId="14100"/>
          <ac:picMkLst>
            <pc:docMk/>
            <pc:sldMk cId="1854932893" sldId="286"/>
            <ac:picMk id="5" creationId="{00000000-0000-0000-0000-000000000000}"/>
          </ac:picMkLst>
        </pc:picChg>
        <pc:picChg chg="del">
          <ac:chgData name="william a" userId="c66c7249b60d4ab2" providerId="LiveId" clId="{EB763CD6-CD86-4E13-84AC-252C0C81B48F}" dt="2019-03-01T02:56:52.734" v="30" actId="478"/>
          <ac:picMkLst>
            <pc:docMk/>
            <pc:sldMk cId="1854932893" sldId="286"/>
            <ac:picMk id="6" creationId="{124DEE8D-1584-4B2B-BE4A-6A7250D2B6AB}"/>
          </ac:picMkLst>
        </pc:picChg>
      </pc:sldChg>
      <pc:sldChg chg="modSp">
        <pc:chgData name="william a" userId="c66c7249b60d4ab2" providerId="LiveId" clId="{EB763CD6-CD86-4E13-84AC-252C0C81B48F}" dt="2019-03-01T03:14:45.797" v="108" actId="14100"/>
        <pc:sldMkLst>
          <pc:docMk/>
          <pc:sldMk cId="2980554692" sldId="287"/>
        </pc:sldMkLst>
        <pc:spChg chg="mod">
          <ac:chgData name="william a" userId="c66c7249b60d4ab2" providerId="LiveId" clId="{EB763CD6-CD86-4E13-84AC-252C0C81B48F}" dt="2019-03-01T03:14:45.797" v="108" actId="14100"/>
          <ac:spMkLst>
            <pc:docMk/>
            <pc:sldMk cId="2980554692" sldId="287"/>
            <ac:spMk id="9221" creationId="{00000000-0000-0000-0000-000000000000}"/>
          </ac:spMkLst>
        </pc:spChg>
      </pc:sldChg>
      <pc:sldChg chg="del">
        <pc:chgData name="william a" userId="c66c7249b60d4ab2" providerId="LiveId" clId="{EB763CD6-CD86-4E13-84AC-252C0C81B48F}" dt="2019-03-01T02:57:09.945" v="32" actId="2696"/>
        <pc:sldMkLst>
          <pc:docMk/>
          <pc:sldMk cId="1239998545" sldId="288"/>
        </pc:sldMkLst>
      </pc:sldChg>
      <pc:sldChg chg="modSp">
        <pc:chgData name="william a" userId="c66c7249b60d4ab2" providerId="LiveId" clId="{EB763CD6-CD86-4E13-84AC-252C0C81B48F}" dt="2019-03-01T03:16:16.131" v="201" actId="255"/>
        <pc:sldMkLst>
          <pc:docMk/>
          <pc:sldMk cId="2034104899" sldId="290"/>
        </pc:sldMkLst>
        <pc:spChg chg="mod">
          <ac:chgData name="william a" userId="c66c7249b60d4ab2" providerId="LiveId" clId="{EB763CD6-CD86-4E13-84AC-252C0C81B48F}" dt="2019-03-01T03:16:16.131" v="201" actId="255"/>
          <ac:spMkLst>
            <pc:docMk/>
            <pc:sldMk cId="2034104899" sldId="290"/>
            <ac:spMk id="6" creationId="{00000000-0000-0000-0000-000000000000}"/>
          </ac:spMkLst>
        </pc:spChg>
      </pc:sldChg>
      <pc:sldChg chg="addSp delSp del delAnim">
        <pc:chgData name="william a" userId="c66c7249b60d4ab2" providerId="LiveId" clId="{EB763CD6-CD86-4E13-84AC-252C0C81B48F}" dt="2019-03-01T03:04:26.301" v="36" actId="2696"/>
        <pc:sldMkLst>
          <pc:docMk/>
          <pc:sldMk cId="3313284038" sldId="291"/>
        </pc:sldMkLst>
        <pc:picChg chg="add del">
          <ac:chgData name="william a" userId="c66c7249b60d4ab2" providerId="LiveId" clId="{EB763CD6-CD86-4E13-84AC-252C0C81B48F}" dt="2019-03-01T03:01:12.026" v="35" actId="478"/>
          <ac:picMkLst>
            <pc:docMk/>
            <pc:sldMk cId="3313284038" sldId="291"/>
            <ac:picMk id="2" creationId="{5A3E9558-A40E-41B4-9D3D-013E4421C137}"/>
          </ac:picMkLst>
        </pc:picChg>
        <pc:picChg chg="del">
          <ac:chgData name="william a" userId="c66c7249b60d4ab2" providerId="LiveId" clId="{EB763CD6-CD86-4E13-84AC-252C0C81B48F}" dt="2019-03-01T03:00:46.997" v="34" actId="478"/>
          <ac:picMkLst>
            <pc:docMk/>
            <pc:sldMk cId="3313284038" sldId="291"/>
            <ac:picMk id="10" creationId="{8903F07C-BDAF-4902-9C46-974CA91E13C6}"/>
          </ac:picMkLst>
        </pc:picChg>
      </pc:sldChg>
      <pc:sldChg chg="modSp modAnim">
        <pc:chgData name="william a" userId="c66c7249b60d4ab2" providerId="LiveId" clId="{EB763CD6-CD86-4E13-84AC-252C0C81B48F}" dt="2019-03-01T03:16:03.292" v="198" actId="403"/>
        <pc:sldMkLst>
          <pc:docMk/>
          <pc:sldMk cId="2181552393" sldId="292"/>
        </pc:sldMkLst>
        <pc:spChg chg="mod">
          <ac:chgData name="william a" userId="c66c7249b60d4ab2" providerId="LiveId" clId="{EB763CD6-CD86-4E13-84AC-252C0C81B48F}" dt="2019-03-01T03:16:03.292" v="198" actId="403"/>
          <ac:spMkLst>
            <pc:docMk/>
            <pc:sldMk cId="2181552393" sldId="292"/>
            <ac:spMk id="6" creationId="{00000000-0000-0000-0000-000000000000}"/>
          </ac:spMkLst>
        </pc:spChg>
      </pc:sldChg>
      <pc:sldChg chg="modSp">
        <pc:chgData name="william a" userId="c66c7249b60d4ab2" providerId="LiveId" clId="{EB763CD6-CD86-4E13-84AC-252C0C81B48F}" dt="2019-03-01T02:50:25.653" v="19" actId="20577"/>
        <pc:sldMkLst>
          <pc:docMk/>
          <pc:sldMk cId="1537119216" sldId="294"/>
        </pc:sldMkLst>
        <pc:spChg chg="mod">
          <ac:chgData name="william a" userId="c66c7249b60d4ab2" providerId="LiveId" clId="{EB763CD6-CD86-4E13-84AC-252C0C81B48F}" dt="2019-03-01T02:50:25.653" v="19" actId="20577"/>
          <ac:spMkLst>
            <pc:docMk/>
            <pc:sldMk cId="1537119216" sldId="294"/>
            <ac:spMk id="3" creationId="{00000000-0000-0000-0000-000000000000}"/>
          </ac:spMkLst>
        </pc:spChg>
      </pc:sldChg>
      <pc:sldChg chg="modSp">
        <pc:chgData name="william a" userId="c66c7249b60d4ab2" providerId="LiveId" clId="{EB763CD6-CD86-4E13-84AC-252C0C81B48F}" dt="2019-03-01T03:09:24.268" v="79" actId="20577"/>
        <pc:sldMkLst>
          <pc:docMk/>
          <pc:sldMk cId="2008525872" sldId="297"/>
        </pc:sldMkLst>
        <pc:spChg chg="mod">
          <ac:chgData name="william a" userId="c66c7249b60d4ab2" providerId="LiveId" clId="{EB763CD6-CD86-4E13-84AC-252C0C81B48F}" dt="2019-03-01T03:09:24.268" v="79" actId="20577"/>
          <ac:spMkLst>
            <pc:docMk/>
            <pc:sldMk cId="2008525872" sldId="297"/>
            <ac:spMk id="3" creationId="{00000000-0000-0000-0000-000000000000}"/>
          </ac:spMkLst>
        </pc:spChg>
      </pc:sldChg>
      <pc:sldChg chg="modSp">
        <pc:chgData name="william a" userId="c66c7249b60d4ab2" providerId="LiveId" clId="{EB763CD6-CD86-4E13-84AC-252C0C81B48F}" dt="2019-03-01T03:20:18.458" v="392" actId="27636"/>
        <pc:sldMkLst>
          <pc:docMk/>
          <pc:sldMk cId="3274302006" sldId="299"/>
        </pc:sldMkLst>
        <pc:spChg chg="mod">
          <ac:chgData name="william a" userId="c66c7249b60d4ab2" providerId="LiveId" clId="{EB763CD6-CD86-4E13-84AC-252C0C81B48F}" dt="2019-03-01T03:20:18.458" v="392" actId="27636"/>
          <ac:spMkLst>
            <pc:docMk/>
            <pc:sldMk cId="3274302006" sldId="299"/>
            <ac:spMk id="5" creationId="{FD43CC9E-2272-4342-89E7-EFDDBCE427C6}"/>
          </ac:spMkLst>
        </pc:spChg>
      </pc:sldChg>
      <pc:sldChg chg="modSp">
        <pc:chgData name="william a" userId="c66c7249b60d4ab2" providerId="LiveId" clId="{EB763CD6-CD86-4E13-84AC-252C0C81B48F}" dt="2019-03-01T03:35:38.785" v="527" actId="6549"/>
        <pc:sldMkLst>
          <pc:docMk/>
          <pc:sldMk cId="249261420" sldId="308"/>
        </pc:sldMkLst>
        <pc:spChg chg="mod">
          <ac:chgData name="william a" userId="c66c7249b60d4ab2" providerId="LiveId" clId="{EB763CD6-CD86-4E13-84AC-252C0C81B48F}" dt="2019-03-01T03:35:38.785" v="527" actId="6549"/>
          <ac:spMkLst>
            <pc:docMk/>
            <pc:sldMk cId="249261420" sldId="308"/>
            <ac:spMk id="3" creationId="{8597F8B1-66DC-42FE-ADC1-8270814C5AB7}"/>
          </ac:spMkLst>
        </pc:spChg>
      </pc:sldChg>
      <pc:sldChg chg="modSp">
        <pc:chgData name="william a" userId="c66c7249b60d4ab2" providerId="LiveId" clId="{EB763CD6-CD86-4E13-84AC-252C0C81B48F}" dt="2019-03-01T03:31:13.623" v="518" actId="113"/>
        <pc:sldMkLst>
          <pc:docMk/>
          <pc:sldMk cId="1247029518" sldId="315"/>
        </pc:sldMkLst>
        <pc:spChg chg="mod">
          <ac:chgData name="william a" userId="c66c7249b60d4ab2" providerId="LiveId" clId="{EB763CD6-CD86-4E13-84AC-252C0C81B48F}" dt="2019-03-01T03:31:13.623" v="518" actId="113"/>
          <ac:spMkLst>
            <pc:docMk/>
            <pc:sldMk cId="1247029518" sldId="315"/>
            <ac:spMk id="5" creationId="{00000000-0000-0000-0000-000000000000}"/>
          </ac:spMkLst>
        </pc:spChg>
      </pc:sldChg>
    </pc:docChg>
  </pc:docChgLst>
</pc:chgInfo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F908DB-37FD-4411-AA5D-634EA41F4F92}" type="datetimeFigureOut">
              <a:rPr lang="en-US" smtClean="0"/>
              <a:t>2/28/2019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C72332-4CD7-4FEA-A3D5-4EA8C6483E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51491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altLang="en-US" b="1" dirty="0"/>
              <a:t>SLIDE PURPOSE: </a:t>
            </a:r>
            <a:r>
              <a:rPr lang="en-US" altLang="en-US" dirty="0"/>
              <a:t>This is where everything starts – us defining with our customers how we can make an impact in their business regardless of the technology!</a:t>
            </a:r>
          </a:p>
          <a:p>
            <a:pPr>
              <a:spcBef>
                <a:spcPct val="0"/>
              </a:spcBef>
            </a:pPr>
            <a:endParaRPr lang="en-US" altLang="en-US" dirty="0"/>
          </a:p>
          <a:p>
            <a:pPr>
              <a:spcBef>
                <a:spcPct val="0"/>
              </a:spcBef>
            </a:pPr>
            <a:r>
              <a:rPr lang="en-US" altLang="en-US" b="1" dirty="0"/>
              <a:t>SPIEL: </a:t>
            </a:r>
            <a:r>
              <a:rPr lang="en-US" altLang="en-US" b="1" i="1" dirty="0"/>
              <a:t>Technology should be transformative, not a to-do list. Because, really, just about any firm can change the way your IT works. Our mission is for IT to change the way your business works. The difference is a game-changer.</a:t>
            </a:r>
          </a:p>
          <a:p>
            <a:pPr>
              <a:spcBef>
                <a:spcPct val="0"/>
              </a:spcBef>
            </a:pPr>
            <a:endParaRPr lang="en-US" altLang="en-US" dirty="0"/>
          </a:p>
        </p:txBody>
      </p:sp>
      <p:sp>
        <p:nvSpPr>
          <p:cNvPr id="1536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eaLnBrk="1" hangingPunct="1"/>
            <a:fld id="{10AE0D44-C31E-483B-9CFB-3AB7BD1A1383}" type="slidenum">
              <a:rPr lang="en-US" altLang="en-US"/>
              <a:pPr eaLnBrk="1" hangingPunct="1"/>
              <a:t>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459374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altLang="en-US" b="1" dirty="0"/>
              <a:t>SLIDE PURPOSE: </a:t>
            </a:r>
            <a:r>
              <a:rPr lang="en-US" altLang="en-US" dirty="0"/>
              <a:t>This is where everything starts – us defining with </a:t>
            </a:r>
            <a:r>
              <a:rPr lang="en-US" altLang="en-US"/>
              <a:t>our customers </a:t>
            </a:r>
            <a:r>
              <a:rPr lang="en-US" altLang="en-US" dirty="0"/>
              <a:t>how we can make an impact in their business regardless of the technology!</a:t>
            </a:r>
          </a:p>
          <a:p>
            <a:pPr>
              <a:spcBef>
                <a:spcPct val="0"/>
              </a:spcBef>
            </a:pPr>
            <a:endParaRPr lang="en-US" altLang="en-US" dirty="0"/>
          </a:p>
          <a:p>
            <a:pPr>
              <a:spcBef>
                <a:spcPct val="0"/>
              </a:spcBef>
            </a:pPr>
            <a:r>
              <a:rPr lang="en-US" altLang="en-US" b="1" dirty="0"/>
              <a:t>SPIEL: </a:t>
            </a:r>
            <a:r>
              <a:rPr lang="en-US" altLang="en-US" b="1" i="1" dirty="0"/>
              <a:t>Technology should be transformative, not a to-do list. Because, really, just about any firm can change the way your IT works. Our mission is for IT to change the way your business works. The difference is a game-changer.</a:t>
            </a:r>
          </a:p>
          <a:p>
            <a:pPr>
              <a:spcBef>
                <a:spcPct val="0"/>
              </a:spcBef>
            </a:pPr>
            <a:endParaRPr lang="en-US" altLang="en-US" dirty="0"/>
          </a:p>
        </p:txBody>
      </p:sp>
      <p:sp>
        <p:nvSpPr>
          <p:cNvPr id="1536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eaLnBrk="1" hangingPunct="1"/>
            <a:fld id="{10AE0D44-C31E-483B-9CFB-3AB7BD1A1383}" type="slidenum">
              <a:rPr lang="en-US" altLang="en-US"/>
              <a:pPr eaLnBrk="1" hangingPunct="1"/>
              <a:t>13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996868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altLang="en-US" b="1" dirty="0"/>
              <a:t>SLIDE PURPOSE: </a:t>
            </a:r>
            <a:r>
              <a:rPr lang="en-US" altLang="en-US" dirty="0"/>
              <a:t>This is where everything starts – us defining with </a:t>
            </a:r>
            <a:r>
              <a:rPr lang="en-US" altLang="en-US"/>
              <a:t>our customers </a:t>
            </a:r>
            <a:r>
              <a:rPr lang="en-US" altLang="en-US" dirty="0"/>
              <a:t>how we can make an impact in their business regardless of the technology!</a:t>
            </a:r>
          </a:p>
          <a:p>
            <a:pPr>
              <a:spcBef>
                <a:spcPct val="0"/>
              </a:spcBef>
            </a:pPr>
            <a:endParaRPr lang="en-US" altLang="en-US" dirty="0"/>
          </a:p>
          <a:p>
            <a:pPr>
              <a:spcBef>
                <a:spcPct val="0"/>
              </a:spcBef>
            </a:pPr>
            <a:r>
              <a:rPr lang="en-US" altLang="en-US" b="1" dirty="0"/>
              <a:t>SPIEL: </a:t>
            </a:r>
            <a:r>
              <a:rPr lang="en-US" altLang="en-US" b="1" i="1" dirty="0"/>
              <a:t>Technology should be transformative, not a to-do list. Because, really, just about any firm can change the way your IT works. Our mission is for IT to change the way your business works. The difference is a game-changer.</a:t>
            </a:r>
          </a:p>
          <a:p>
            <a:pPr>
              <a:spcBef>
                <a:spcPct val="0"/>
              </a:spcBef>
            </a:pPr>
            <a:endParaRPr lang="en-US" altLang="en-US" dirty="0"/>
          </a:p>
        </p:txBody>
      </p:sp>
      <p:sp>
        <p:nvSpPr>
          <p:cNvPr id="1536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eaLnBrk="1" hangingPunct="1"/>
            <a:fld id="{10AE0D44-C31E-483B-9CFB-3AB7BD1A1383}" type="slidenum">
              <a:rPr lang="en-US" altLang="en-US"/>
              <a:pPr eaLnBrk="1" hangingPunct="1"/>
              <a:t>14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820196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altLang="en-US" b="1" dirty="0"/>
              <a:t>SLIDE PURPOSE: </a:t>
            </a:r>
            <a:r>
              <a:rPr lang="en-US" altLang="en-US" dirty="0"/>
              <a:t>This is where everything starts – us defining with </a:t>
            </a:r>
            <a:r>
              <a:rPr lang="en-US" altLang="en-US"/>
              <a:t>our customers </a:t>
            </a:r>
            <a:r>
              <a:rPr lang="en-US" altLang="en-US" dirty="0"/>
              <a:t>how we can make an impact in their business regardless of the technology!</a:t>
            </a:r>
          </a:p>
          <a:p>
            <a:pPr>
              <a:spcBef>
                <a:spcPct val="0"/>
              </a:spcBef>
            </a:pPr>
            <a:endParaRPr lang="en-US" altLang="en-US" dirty="0"/>
          </a:p>
          <a:p>
            <a:pPr>
              <a:spcBef>
                <a:spcPct val="0"/>
              </a:spcBef>
            </a:pPr>
            <a:r>
              <a:rPr lang="en-US" altLang="en-US" b="1" dirty="0"/>
              <a:t>SPIEL: </a:t>
            </a:r>
            <a:r>
              <a:rPr lang="en-US" altLang="en-US" b="1" i="1" dirty="0"/>
              <a:t>Technology should be transformative, not a to-do list. Because, really, just about any firm can change the way your IT works. Our mission is for IT to change the way your business works. The difference is a game-changer.</a:t>
            </a:r>
          </a:p>
          <a:p>
            <a:pPr>
              <a:spcBef>
                <a:spcPct val="0"/>
              </a:spcBef>
            </a:pPr>
            <a:endParaRPr lang="en-US" altLang="en-US" dirty="0"/>
          </a:p>
        </p:txBody>
      </p:sp>
      <p:sp>
        <p:nvSpPr>
          <p:cNvPr id="1536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eaLnBrk="1" hangingPunct="1"/>
            <a:fld id="{10AE0D44-C31E-483B-9CFB-3AB7BD1A1383}" type="slidenum">
              <a:rPr lang="en-US" altLang="en-US"/>
              <a:pPr eaLnBrk="1" hangingPunct="1"/>
              <a:t>15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318707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altLang="en-US" b="1" dirty="0"/>
              <a:t>SLIDE PURPOSE: </a:t>
            </a:r>
            <a:r>
              <a:rPr lang="en-US" altLang="en-US" dirty="0"/>
              <a:t>This is where everything starts – us defining with </a:t>
            </a:r>
            <a:r>
              <a:rPr lang="en-US" altLang="en-US"/>
              <a:t>our customers </a:t>
            </a:r>
            <a:r>
              <a:rPr lang="en-US" altLang="en-US" dirty="0"/>
              <a:t>how we can make an impact in their business regardless of the technology!</a:t>
            </a:r>
          </a:p>
          <a:p>
            <a:pPr>
              <a:spcBef>
                <a:spcPct val="0"/>
              </a:spcBef>
            </a:pPr>
            <a:endParaRPr lang="en-US" altLang="en-US" dirty="0"/>
          </a:p>
          <a:p>
            <a:pPr>
              <a:spcBef>
                <a:spcPct val="0"/>
              </a:spcBef>
            </a:pPr>
            <a:r>
              <a:rPr lang="en-US" altLang="en-US" b="1" dirty="0"/>
              <a:t>SPIEL: </a:t>
            </a:r>
            <a:r>
              <a:rPr lang="en-US" altLang="en-US" b="1" i="1" dirty="0"/>
              <a:t>Technology should be transformative, not a to-do list. Because, really, just about any firm can change the way your IT works. Our mission is for IT to change the way your business works. The difference is a game-changer.</a:t>
            </a:r>
          </a:p>
          <a:p>
            <a:pPr>
              <a:spcBef>
                <a:spcPct val="0"/>
              </a:spcBef>
            </a:pPr>
            <a:endParaRPr lang="en-US" altLang="en-US" dirty="0"/>
          </a:p>
        </p:txBody>
      </p:sp>
      <p:sp>
        <p:nvSpPr>
          <p:cNvPr id="1536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eaLnBrk="1" hangingPunct="1"/>
            <a:fld id="{10AE0D44-C31E-483B-9CFB-3AB7BD1A1383}" type="slidenum">
              <a:rPr lang="en-US" altLang="en-US"/>
              <a:pPr eaLnBrk="1" hangingPunct="1"/>
              <a:t>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607299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altLang="en-US" b="1" dirty="0"/>
              <a:t>SLIDE PURPOSE: </a:t>
            </a:r>
            <a:r>
              <a:rPr lang="en-US" altLang="en-US" dirty="0"/>
              <a:t>This is where everything starts – us defining with </a:t>
            </a:r>
            <a:r>
              <a:rPr lang="en-US" altLang="en-US"/>
              <a:t>our customers </a:t>
            </a:r>
            <a:r>
              <a:rPr lang="en-US" altLang="en-US" dirty="0"/>
              <a:t>how we can make an impact in their business regardless of the technology!</a:t>
            </a:r>
          </a:p>
          <a:p>
            <a:pPr>
              <a:spcBef>
                <a:spcPct val="0"/>
              </a:spcBef>
            </a:pPr>
            <a:endParaRPr lang="en-US" altLang="en-US" dirty="0"/>
          </a:p>
          <a:p>
            <a:pPr>
              <a:spcBef>
                <a:spcPct val="0"/>
              </a:spcBef>
            </a:pPr>
            <a:r>
              <a:rPr lang="en-US" altLang="en-US" b="1" dirty="0"/>
              <a:t>SPIEL: </a:t>
            </a:r>
            <a:r>
              <a:rPr lang="en-US" altLang="en-US" b="1" i="1" dirty="0"/>
              <a:t>Technology should be transformative, not a to-do list. Because, really, just about any firm can change the way your IT works. Our mission is for IT to change the way your business works. The difference is a game-changer.</a:t>
            </a:r>
          </a:p>
          <a:p>
            <a:pPr>
              <a:spcBef>
                <a:spcPct val="0"/>
              </a:spcBef>
            </a:pPr>
            <a:endParaRPr lang="en-US" altLang="en-US" dirty="0"/>
          </a:p>
        </p:txBody>
      </p:sp>
      <p:sp>
        <p:nvSpPr>
          <p:cNvPr id="1536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eaLnBrk="1" hangingPunct="1"/>
            <a:fld id="{10AE0D44-C31E-483B-9CFB-3AB7BD1A1383}" type="slidenum">
              <a:rPr lang="en-US" altLang="en-US"/>
              <a:pPr eaLnBrk="1" hangingPunct="1"/>
              <a:t>17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514749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C105F5-BEAE-446F-81D1-5A2F357E91E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2597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C105F5-BEAE-446F-81D1-5A2F357E91E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851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C105F5-BEAE-446F-81D1-5A2F357E91E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4829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C105F5-BEAE-446F-81D1-5A2F357E91E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4620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C105F5-BEAE-446F-81D1-5A2F357E91E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5357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altLang="en-US" b="1" dirty="0"/>
              <a:t>SLIDE PURPOSE: </a:t>
            </a:r>
            <a:r>
              <a:rPr lang="en-US" altLang="en-US" dirty="0"/>
              <a:t>This is where everything starts – us defining with </a:t>
            </a:r>
            <a:r>
              <a:rPr lang="en-US" altLang="en-US"/>
              <a:t>our customers </a:t>
            </a:r>
            <a:r>
              <a:rPr lang="en-US" altLang="en-US" dirty="0"/>
              <a:t>how we can make an impact in their business regardless of the technology!</a:t>
            </a:r>
          </a:p>
          <a:p>
            <a:pPr>
              <a:spcBef>
                <a:spcPct val="0"/>
              </a:spcBef>
            </a:pPr>
            <a:endParaRPr lang="en-US" altLang="en-US" dirty="0"/>
          </a:p>
          <a:p>
            <a:pPr>
              <a:spcBef>
                <a:spcPct val="0"/>
              </a:spcBef>
            </a:pPr>
            <a:r>
              <a:rPr lang="en-US" altLang="en-US" b="1" dirty="0"/>
              <a:t>SPIEL: </a:t>
            </a:r>
            <a:r>
              <a:rPr lang="en-US" altLang="en-US" b="1" i="1" dirty="0"/>
              <a:t>Technology should be transformative, not a to-do list. Because, really, just about any firm can change the way your IT works. Our mission is for IT to change the way your business works. The difference is a game-changer.</a:t>
            </a:r>
          </a:p>
          <a:p>
            <a:pPr>
              <a:spcBef>
                <a:spcPct val="0"/>
              </a:spcBef>
            </a:pPr>
            <a:endParaRPr lang="en-US" altLang="en-US" dirty="0"/>
          </a:p>
        </p:txBody>
      </p:sp>
      <p:sp>
        <p:nvSpPr>
          <p:cNvPr id="1536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eaLnBrk="1" hangingPunct="1"/>
            <a:fld id="{10AE0D44-C31E-483B-9CFB-3AB7BD1A1383}" type="slidenum">
              <a:rPr lang="en-US" altLang="en-US"/>
              <a:pPr eaLnBrk="1" hangingPunct="1"/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68571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C105F5-BEAE-446F-81D1-5A2F357E91EA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88785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C105F5-BEAE-446F-81D1-5A2F357E91EA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4624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altLang="en-US" b="1" dirty="0"/>
              <a:t>SLIDE PURPOSE: </a:t>
            </a:r>
            <a:r>
              <a:rPr lang="en-US" altLang="en-US" dirty="0"/>
              <a:t>This is where everything starts – us defining with </a:t>
            </a:r>
            <a:r>
              <a:rPr lang="en-US" altLang="en-US"/>
              <a:t>our customers </a:t>
            </a:r>
            <a:r>
              <a:rPr lang="en-US" altLang="en-US" dirty="0"/>
              <a:t>how we can make an impact in their business regardless of the technology!</a:t>
            </a:r>
          </a:p>
          <a:p>
            <a:pPr>
              <a:spcBef>
                <a:spcPct val="0"/>
              </a:spcBef>
            </a:pPr>
            <a:endParaRPr lang="en-US" altLang="en-US" dirty="0"/>
          </a:p>
          <a:p>
            <a:pPr>
              <a:spcBef>
                <a:spcPct val="0"/>
              </a:spcBef>
            </a:pPr>
            <a:r>
              <a:rPr lang="en-US" altLang="en-US" b="1" dirty="0"/>
              <a:t>SPIEL: </a:t>
            </a:r>
            <a:r>
              <a:rPr lang="en-US" altLang="en-US" b="1" i="1" dirty="0"/>
              <a:t>Technology should be transformative, not a to-do list. Because, really, just about any firm can change the way your IT works. Our mission is for IT to change the way your business works. The difference is a game-changer.</a:t>
            </a:r>
          </a:p>
          <a:p>
            <a:pPr>
              <a:spcBef>
                <a:spcPct val="0"/>
              </a:spcBef>
            </a:pPr>
            <a:endParaRPr lang="en-US" altLang="en-US" dirty="0"/>
          </a:p>
        </p:txBody>
      </p:sp>
      <p:sp>
        <p:nvSpPr>
          <p:cNvPr id="1536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eaLnBrk="1" hangingPunct="1"/>
            <a:fld id="{10AE0D44-C31E-483B-9CFB-3AB7BD1A1383}" type="slidenum">
              <a:rPr lang="en-US" altLang="en-US"/>
              <a:pPr eaLnBrk="1" hangingPunct="1"/>
              <a:t>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305546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altLang="en-US" b="1" dirty="0"/>
              <a:t>SLIDE PURPOSE: </a:t>
            </a:r>
            <a:r>
              <a:rPr lang="en-US" altLang="en-US" dirty="0"/>
              <a:t>This is where everything starts – us defining with </a:t>
            </a:r>
            <a:r>
              <a:rPr lang="en-US" altLang="en-US"/>
              <a:t>our customers </a:t>
            </a:r>
            <a:r>
              <a:rPr lang="en-US" altLang="en-US" dirty="0"/>
              <a:t>how we can make an impact in their business regardless of the technology!</a:t>
            </a:r>
          </a:p>
          <a:p>
            <a:pPr>
              <a:spcBef>
                <a:spcPct val="0"/>
              </a:spcBef>
            </a:pPr>
            <a:endParaRPr lang="en-US" altLang="en-US" dirty="0"/>
          </a:p>
          <a:p>
            <a:pPr>
              <a:spcBef>
                <a:spcPct val="0"/>
              </a:spcBef>
            </a:pPr>
            <a:r>
              <a:rPr lang="en-US" altLang="en-US" b="1" dirty="0"/>
              <a:t>SPIEL: </a:t>
            </a:r>
            <a:r>
              <a:rPr lang="en-US" altLang="en-US" b="1" i="1" dirty="0"/>
              <a:t>Technology should be transformative, not a to-do list. Because, really, just about any firm can change the way your IT works. Our mission is for IT to change the way your business works. The difference is a game-changer.</a:t>
            </a:r>
          </a:p>
          <a:p>
            <a:pPr>
              <a:spcBef>
                <a:spcPct val="0"/>
              </a:spcBef>
            </a:pPr>
            <a:endParaRPr lang="en-US" altLang="en-US" dirty="0"/>
          </a:p>
        </p:txBody>
      </p:sp>
      <p:sp>
        <p:nvSpPr>
          <p:cNvPr id="1536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eaLnBrk="1" hangingPunct="1"/>
            <a:fld id="{10AE0D44-C31E-483B-9CFB-3AB7BD1A1383}" type="slidenum">
              <a:rPr lang="en-US" altLang="en-US"/>
              <a:pPr eaLnBrk="1" hangingPunct="1"/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352578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altLang="en-US" b="1" dirty="0"/>
              <a:t>SLIDE PURPOSE: </a:t>
            </a:r>
            <a:r>
              <a:rPr lang="en-US" altLang="en-US" dirty="0"/>
              <a:t>This is where everything starts – us defining with </a:t>
            </a:r>
            <a:r>
              <a:rPr lang="en-US" altLang="en-US"/>
              <a:t>our customers </a:t>
            </a:r>
            <a:r>
              <a:rPr lang="en-US" altLang="en-US" dirty="0"/>
              <a:t>how we can make an impact in their business regardless of the technology!</a:t>
            </a:r>
          </a:p>
          <a:p>
            <a:pPr>
              <a:spcBef>
                <a:spcPct val="0"/>
              </a:spcBef>
            </a:pPr>
            <a:endParaRPr lang="en-US" altLang="en-US" dirty="0"/>
          </a:p>
          <a:p>
            <a:pPr>
              <a:spcBef>
                <a:spcPct val="0"/>
              </a:spcBef>
            </a:pPr>
            <a:r>
              <a:rPr lang="en-US" altLang="en-US" b="1" dirty="0"/>
              <a:t>SPIEL: </a:t>
            </a:r>
            <a:r>
              <a:rPr lang="en-US" altLang="en-US" b="1" i="1" dirty="0"/>
              <a:t>Technology should be transformative, not a to-do list. Because, really, just about any firm can change the way your IT works. Our mission is for IT to change the way your business works. The difference is a game-changer.</a:t>
            </a:r>
          </a:p>
          <a:p>
            <a:pPr>
              <a:spcBef>
                <a:spcPct val="0"/>
              </a:spcBef>
            </a:pPr>
            <a:endParaRPr lang="en-US" altLang="en-US" dirty="0"/>
          </a:p>
        </p:txBody>
      </p:sp>
      <p:sp>
        <p:nvSpPr>
          <p:cNvPr id="1536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eaLnBrk="1" hangingPunct="1"/>
            <a:fld id="{10AE0D44-C31E-483B-9CFB-3AB7BD1A1383}" type="slidenum">
              <a:rPr lang="en-US" altLang="en-US"/>
              <a:pPr eaLnBrk="1" hangingPunct="1"/>
              <a:t>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496221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altLang="en-US" b="1" dirty="0"/>
              <a:t>SLIDE PURPOSE: </a:t>
            </a:r>
            <a:r>
              <a:rPr lang="en-US" altLang="en-US" dirty="0"/>
              <a:t>This is where everything starts – us defining with </a:t>
            </a:r>
            <a:r>
              <a:rPr lang="en-US" altLang="en-US"/>
              <a:t>our customers </a:t>
            </a:r>
            <a:r>
              <a:rPr lang="en-US" altLang="en-US" dirty="0"/>
              <a:t>how we can make an impact in their business regardless of the technology!</a:t>
            </a:r>
          </a:p>
          <a:p>
            <a:pPr>
              <a:spcBef>
                <a:spcPct val="0"/>
              </a:spcBef>
            </a:pPr>
            <a:endParaRPr lang="en-US" altLang="en-US" dirty="0"/>
          </a:p>
          <a:p>
            <a:pPr>
              <a:spcBef>
                <a:spcPct val="0"/>
              </a:spcBef>
            </a:pPr>
            <a:r>
              <a:rPr lang="en-US" altLang="en-US" b="1" dirty="0"/>
              <a:t>SPIEL: </a:t>
            </a:r>
            <a:r>
              <a:rPr lang="en-US" altLang="en-US" b="1" i="1" dirty="0"/>
              <a:t>Technology should be transformative, not a to-do list. Because, really, just about any firm can change the way your IT works. Our mission is for IT to change the way your business works. The difference is a game-changer.</a:t>
            </a:r>
          </a:p>
          <a:p>
            <a:pPr>
              <a:spcBef>
                <a:spcPct val="0"/>
              </a:spcBef>
            </a:pPr>
            <a:endParaRPr lang="en-US" altLang="en-US" dirty="0"/>
          </a:p>
        </p:txBody>
      </p:sp>
      <p:sp>
        <p:nvSpPr>
          <p:cNvPr id="1536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eaLnBrk="1" hangingPunct="1"/>
            <a:fld id="{10AE0D44-C31E-483B-9CFB-3AB7BD1A1383}" type="slidenum">
              <a:rPr lang="en-US" altLang="en-US"/>
              <a:pPr eaLnBrk="1" hangingPunct="1"/>
              <a:t>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953487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altLang="en-US" b="1" dirty="0"/>
              <a:t>SLIDE PURPOSE: </a:t>
            </a:r>
            <a:r>
              <a:rPr lang="en-US" altLang="en-US" dirty="0"/>
              <a:t>This is where everything starts – us defining with </a:t>
            </a:r>
            <a:r>
              <a:rPr lang="en-US" altLang="en-US"/>
              <a:t>our customers </a:t>
            </a:r>
            <a:r>
              <a:rPr lang="en-US" altLang="en-US" dirty="0"/>
              <a:t>how we can make an impact in their business regardless of the technology!</a:t>
            </a:r>
          </a:p>
          <a:p>
            <a:pPr>
              <a:spcBef>
                <a:spcPct val="0"/>
              </a:spcBef>
            </a:pPr>
            <a:endParaRPr lang="en-US" altLang="en-US" dirty="0"/>
          </a:p>
          <a:p>
            <a:pPr>
              <a:spcBef>
                <a:spcPct val="0"/>
              </a:spcBef>
            </a:pPr>
            <a:r>
              <a:rPr lang="en-US" altLang="en-US" b="1" dirty="0"/>
              <a:t>SPIEL: </a:t>
            </a:r>
            <a:r>
              <a:rPr lang="en-US" altLang="en-US" b="1" i="1" dirty="0"/>
              <a:t>Technology should be transformative, not a to-do list. Because, really, just about any firm can change the way your IT works. Our mission is for IT to change the way your business works. The difference is a game-changer.</a:t>
            </a:r>
          </a:p>
          <a:p>
            <a:pPr>
              <a:spcBef>
                <a:spcPct val="0"/>
              </a:spcBef>
            </a:pPr>
            <a:endParaRPr lang="en-US" altLang="en-US" dirty="0"/>
          </a:p>
        </p:txBody>
      </p:sp>
      <p:sp>
        <p:nvSpPr>
          <p:cNvPr id="1536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eaLnBrk="1" hangingPunct="1"/>
            <a:fld id="{10AE0D44-C31E-483B-9CFB-3AB7BD1A1383}" type="slidenum">
              <a:rPr lang="en-US" altLang="en-US"/>
              <a:pPr eaLnBrk="1" hangingPunct="1"/>
              <a:t>10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188144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altLang="en-US" b="1" dirty="0"/>
              <a:t>SLIDE PURPOSE: </a:t>
            </a:r>
            <a:r>
              <a:rPr lang="en-US" altLang="en-US" dirty="0"/>
              <a:t>This is where everything starts – us defining with </a:t>
            </a:r>
            <a:r>
              <a:rPr lang="en-US" altLang="en-US"/>
              <a:t>our customers </a:t>
            </a:r>
            <a:r>
              <a:rPr lang="en-US" altLang="en-US" dirty="0"/>
              <a:t>how we can make an impact in their business regardless of the technology!</a:t>
            </a:r>
          </a:p>
          <a:p>
            <a:pPr>
              <a:spcBef>
                <a:spcPct val="0"/>
              </a:spcBef>
            </a:pPr>
            <a:endParaRPr lang="en-US" altLang="en-US" dirty="0"/>
          </a:p>
          <a:p>
            <a:pPr>
              <a:spcBef>
                <a:spcPct val="0"/>
              </a:spcBef>
            </a:pPr>
            <a:r>
              <a:rPr lang="en-US" altLang="en-US" b="1" dirty="0"/>
              <a:t>SPIEL: </a:t>
            </a:r>
            <a:r>
              <a:rPr lang="en-US" altLang="en-US" b="1" i="1" dirty="0"/>
              <a:t>Technology should be transformative, not a to-do list. Because, really, just about any firm can change the way your IT works. Our mission is for IT to change the way your business works. The difference is a game-changer.</a:t>
            </a:r>
          </a:p>
          <a:p>
            <a:pPr>
              <a:spcBef>
                <a:spcPct val="0"/>
              </a:spcBef>
            </a:pPr>
            <a:endParaRPr lang="en-US" altLang="en-US" dirty="0"/>
          </a:p>
        </p:txBody>
      </p:sp>
      <p:sp>
        <p:nvSpPr>
          <p:cNvPr id="1536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eaLnBrk="1" hangingPunct="1"/>
            <a:fld id="{10AE0D44-C31E-483B-9CFB-3AB7BD1A1383}" type="slidenum">
              <a:rPr lang="en-US" altLang="en-US"/>
              <a:pPr eaLnBrk="1" hangingPunct="1"/>
              <a:t>11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547236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altLang="en-US" b="1" dirty="0"/>
              <a:t>SLIDE PURPOSE: </a:t>
            </a:r>
            <a:r>
              <a:rPr lang="en-US" altLang="en-US" dirty="0"/>
              <a:t>This is where everything starts – us defining with </a:t>
            </a:r>
            <a:r>
              <a:rPr lang="en-US" altLang="en-US"/>
              <a:t>our customers </a:t>
            </a:r>
            <a:r>
              <a:rPr lang="en-US" altLang="en-US" dirty="0"/>
              <a:t>how we can make an impact in their business regardless of the technology!</a:t>
            </a:r>
          </a:p>
          <a:p>
            <a:pPr>
              <a:spcBef>
                <a:spcPct val="0"/>
              </a:spcBef>
            </a:pPr>
            <a:endParaRPr lang="en-US" altLang="en-US" dirty="0"/>
          </a:p>
          <a:p>
            <a:pPr>
              <a:spcBef>
                <a:spcPct val="0"/>
              </a:spcBef>
            </a:pPr>
            <a:r>
              <a:rPr lang="en-US" altLang="en-US" b="1" dirty="0"/>
              <a:t>SPIEL: </a:t>
            </a:r>
            <a:r>
              <a:rPr lang="en-US" altLang="en-US" b="1" i="1" dirty="0"/>
              <a:t>Technology should be transformative, not a to-do list. Because, really, just about any firm can change the way your IT works. Our mission is for IT to change the way your business works. The difference is a game-changer.</a:t>
            </a:r>
          </a:p>
          <a:p>
            <a:pPr>
              <a:spcBef>
                <a:spcPct val="0"/>
              </a:spcBef>
            </a:pPr>
            <a:endParaRPr lang="en-US" altLang="en-US" dirty="0"/>
          </a:p>
        </p:txBody>
      </p:sp>
      <p:sp>
        <p:nvSpPr>
          <p:cNvPr id="1536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eaLnBrk="1" hangingPunct="1"/>
            <a:fld id="{10AE0D44-C31E-483B-9CFB-3AB7BD1A1383}" type="slidenum">
              <a:rPr lang="en-US" altLang="en-US"/>
              <a:pPr eaLnBrk="1" hangingPunct="1"/>
              <a:t>12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153717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16266F-6B79-47CB-9217-9D24DC6ADD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55463"/>
          </a:xfrm>
        </p:spPr>
        <p:txBody>
          <a:bodyPr>
            <a:normAutofit/>
          </a:bodyPr>
          <a:lstStyle>
            <a:lvl1pPr>
              <a:defRPr sz="4800">
                <a:latin typeface="Panton" panose="00000500000000000000" pitchFamily="50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F373FD-0C8A-48D9-8C2C-93E59FC101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28165"/>
            <a:ext cx="10515600" cy="4948798"/>
          </a:xfrm>
        </p:spPr>
        <p:txBody>
          <a:bodyPr>
            <a:normAutofit/>
          </a:bodyPr>
          <a:lstStyle>
            <a:lvl1pPr>
              <a:defRPr sz="3200">
                <a:latin typeface="Panton" panose="00000500000000000000" pitchFamily="50" charset="0"/>
              </a:defRPr>
            </a:lvl1pPr>
            <a:lvl2pPr>
              <a:defRPr sz="2800">
                <a:latin typeface="Panton" panose="00000500000000000000" pitchFamily="50" charset="0"/>
              </a:defRPr>
            </a:lvl2pPr>
            <a:lvl3pPr>
              <a:defRPr sz="2400">
                <a:latin typeface="Panton" panose="00000500000000000000" pitchFamily="50" charset="0"/>
              </a:defRPr>
            </a:lvl3pPr>
            <a:lvl4pPr>
              <a:defRPr sz="2000">
                <a:latin typeface="Panton" panose="00000500000000000000" pitchFamily="50" charset="0"/>
              </a:defRPr>
            </a:lvl4pPr>
            <a:lvl5pPr>
              <a:defRPr sz="2000">
                <a:latin typeface="Panton" panose="00000500000000000000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FDBDE0-551F-4A42-9FE3-08136F79A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18250"/>
            <a:ext cx="2743200" cy="365125"/>
          </a:xfrm>
        </p:spPr>
        <p:txBody>
          <a:bodyPr/>
          <a:lstStyle>
            <a:lvl1pPr>
              <a:defRPr>
                <a:latin typeface="Panton" panose="00000500000000000000" pitchFamily="50" charset="0"/>
              </a:defRPr>
            </a:lvl1pPr>
          </a:lstStyle>
          <a:p>
            <a:fld id="{8BE71526-0AEE-41E4-A02C-E292A1FF6D96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CD782A5-48B1-420C-A853-5E49861CCF6B}"/>
              </a:ext>
            </a:extLst>
          </p:cNvPr>
          <p:cNvCxnSpPr>
            <a:cxnSpLocks/>
          </p:cNvCxnSpPr>
          <p:nvPr userDrawn="1"/>
        </p:nvCxnSpPr>
        <p:spPr>
          <a:xfrm>
            <a:off x="965200" y="950185"/>
            <a:ext cx="10388600" cy="0"/>
          </a:xfrm>
          <a:prstGeom prst="line">
            <a:avLst/>
          </a:prstGeom>
          <a:ln w="12700">
            <a:solidFill>
              <a:srgbClr val="63939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35261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10BE6F-E109-4FDD-A883-88AFB4D56D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4DA5B14-6362-474A-B98F-C83EE0C2FEA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E720D6-D3D2-46B3-9A7E-26E32EEA61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945807-51A9-4C7B-B517-C8A7EFC6B8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C0BC1-41E2-47F8-A8B0-1A92787AF46A}" type="datetimeFigureOut">
              <a:rPr lang="en-US" smtClean="0"/>
              <a:t>2/28/2019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B9D5B1-4E34-4811-B327-FD3ACD488C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F5EE95-B3BF-4FCA-AB1C-EF909B35CE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71526-0AEE-41E4-A02C-E292A1FF6D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83280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B8164B-E3A5-446D-9973-F6475D37D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0C81B6-7EB0-4D43-A09D-53272E13D9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07541D-F7E0-43F7-BFF9-B4E16246ED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C0BC1-41E2-47F8-A8B0-1A92787AF46A}" type="datetimeFigureOut">
              <a:rPr lang="en-US" smtClean="0"/>
              <a:t>2/28/2019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3041D2-0DB2-474E-A21D-24D5AD4C1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F860AE-990B-4B1D-B25F-33B00DB64F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71526-0AEE-41E4-A02C-E292A1FF6D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4544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FF651B-2101-41E5-BC76-344242F5250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8E2A599-A2D1-456D-8F02-93512D127F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9BB044-C7A4-4B98-9B39-BDA410D98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C0BC1-41E2-47F8-A8B0-1A92787AF46A}" type="datetimeFigureOut">
              <a:rPr lang="en-US" smtClean="0"/>
              <a:t>2/28/2019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2A6F49-C5B2-47D9-B698-3B84155FBF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B7ECFD-FB53-48A4-B73F-934D9CBBD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71526-0AEE-41E4-A02C-E292A1FF6D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2992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09600" y="829204"/>
            <a:ext cx="10972800" cy="519059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/>
            </a:lvl2pPr>
            <a:lvl4pPr>
              <a:defRPr>
                <a:solidFill>
                  <a:srgbClr val="3D156F"/>
                </a:solidFill>
              </a:defRPr>
            </a:lvl4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117600" y="28322"/>
            <a:ext cx="9550400" cy="762000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4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24423234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09600" y="829204"/>
            <a:ext cx="10972800" cy="519059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/>
            </a:lvl2pPr>
            <a:lvl4pPr>
              <a:defRPr>
                <a:solidFill>
                  <a:srgbClr val="3D156F"/>
                </a:solidFill>
              </a:defRPr>
            </a:lvl4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422400" y="0"/>
            <a:ext cx="9550400" cy="762000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4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009697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09600" y="829204"/>
            <a:ext cx="10972800" cy="519059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/>
            </a:lvl2pPr>
            <a:lvl4pPr>
              <a:defRPr>
                <a:solidFill>
                  <a:srgbClr val="3D156F"/>
                </a:solidFill>
              </a:defRPr>
            </a:lvl4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25784" y="0"/>
            <a:ext cx="10956616" cy="762000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4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49384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09600" y="829204"/>
            <a:ext cx="10972800" cy="519059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/>
            </a:lvl2pPr>
            <a:lvl4pPr>
              <a:defRPr>
                <a:solidFill>
                  <a:srgbClr val="3D156F"/>
                </a:solidFill>
              </a:defRPr>
            </a:lvl4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2540000" y="0"/>
            <a:ext cx="9550400" cy="762000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4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55450679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09600" y="829204"/>
            <a:ext cx="10972800" cy="519059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/>
            </a:lvl2pPr>
            <a:lvl4pPr>
              <a:defRPr>
                <a:solidFill>
                  <a:srgbClr val="3D156F"/>
                </a:solidFill>
              </a:defRPr>
            </a:lvl4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0"/>
            <a:ext cx="10972800" cy="762000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4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07889538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09600" y="829204"/>
            <a:ext cx="10972800" cy="519059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/>
            </a:lvl2pPr>
            <a:lvl4pPr>
              <a:defRPr>
                <a:solidFill>
                  <a:srgbClr val="3D156F"/>
                </a:solidFill>
              </a:defRPr>
            </a:lvl4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36573" y="0"/>
            <a:ext cx="10945827" cy="762000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4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41841338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94" indent="0" algn="ctr">
              <a:buNone/>
              <a:defRPr sz="2000"/>
            </a:lvl2pPr>
            <a:lvl3pPr marL="914389" indent="0" algn="ctr">
              <a:buNone/>
              <a:defRPr sz="1800"/>
            </a:lvl3pPr>
            <a:lvl4pPr marL="1371583" indent="0" algn="ctr">
              <a:buNone/>
              <a:defRPr sz="1600"/>
            </a:lvl4pPr>
            <a:lvl5pPr marL="1828777" indent="0" algn="ctr">
              <a:buNone/>
              <a:defRPr sz="1600"/>
            </a:lvl5pPr>
            <a:lvl6pPr marL="2285971" indent="0" algn="ctr">
              <a:buNone/>
              <a:defRPr sz="1600"/>
            </a:lvl6pPr>
            <a:lvl7pPr marL="2743167" indent="0" algn="ctr">
              <a:buNone/>
              <a:defRPr sz="1600"/>
            </a:lvl7pPr>
            <a:lvl8pPr marL="3200361" indent="0" algn="ctr">
              <a:buNone/>
              <a:defRPr sz="1600"/>
            </a:lvl8pPr>
            <a:lvl9pPr marL="3657555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A6659-066F-4E7F-BD92-0981E5430CBE}" type="datetimeFigureOut">
              <a:rPr lang="en-US" smtClean="0"/>
              <a:t>2/28/2019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64F15-C229-4567-A0C0-6F9C708E4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8201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D0C76-44D5-4CC6-9B42-08E7ED8598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07B627-011E-4A98-A0A0-73FADE775E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899A07-5C9A-4E38-8199-435CC49EE0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C0BC1-41E2-47F8-A8B0-1A92787AF46A}" type="datetimeFigureOut">
              <a:rPr lang="en-US" smtClean="0"/>
              <a:t>2/28/2019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EB9156-F6F7-42A6-AAC5-33222A63BF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9DB30E-41E3-4F12-BA89-1DCF314BF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71526-0AEE-41E4-A02C-E292A1FF6D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7886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A6659-066F-4E7F-BD92-0981E5430CBE}" type="datetimeFigureOut">
              <a:rPr lang="en-US" smtClean="0"/>
              <a:t>2/28/2019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64F15-C229-4567-A0C0-6F9C708E4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16909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94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8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7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6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6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5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A6659-066F-4E7F-BD92-0981E5430CBE}" type="datetimeFigureOut">
              <a:rPr lang="en-US" smtClean="0"/>
              <a:t>2/28/2019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64F15-C229-4567-A0C0-6F9C708E4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56587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1" y="1825624"/>
            <a:ext cx="5181600" cy="43513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4"/>
            <a:ext cx="5181600" cy="43513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A6659-066F-4E7F-BD92-0981E5430CBE}" type="datetimeFigureOut">
              <a:rPr lang="en-US" smtClean="0"/>
              <a:t>2/28/2019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64F15-C229-4567-A0C0-6F9C708E4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64430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94" indent="0">
              <a:buNone/>
              <a:defRPr sz="2000" b="1"/>
            </a:lvl2pPr>
            <a:lvl3pPr marL="914389" indent="0">
              <a:buNone/>
              <a:defRPr sz="1800" b="1"/>
            </a:lvl3pPr>
            <a:lvl4pPr marL="1371583" indent="0">
              <a:buNone/>
              <a:defRPr sz="1600" b="1"/>
            </a:lvl4pPr>
            <a:lvl5pPr marL="1828777" indent="0">
              <a:buNone/>
              <a:defRPr sz="1600" b="1"/>
            </a:lvl5pPr>
            <a:lvl6pPr marL="2285971" indent="0">
              <a:buNone/>
              <a:defRPr sz="1600" b="1"/>
            </a:lvl6pPr>
            <a:lvl7pPr marL="2743167" indent="0">
              <a:buNone/>
              <a:defRPr sz="1600" b="1"/>
            </a:lvl7pPr>
            <a:lvl8pPr marL="3200361" indent="0">
              <a:buNone/>
              <a:defRPr sz="1600" b="1"/>
            </a:lvl8pPr>
            <a:lvl9pPr marL="3657555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94" indent="0">
              <a:buNone/>
              <a:defRPr sz="2000" b="1"/>
            </a:lvl2pPr>
            <a:lvl3pPr marL="914389" indent="0">
              <a:buNone/>
              <a:defRPr sz="1800" b="1"/>
            </a:lvl3pPr>
            <a:lvl4pPr marL="1371583" indent="0">
              <a:buNone/>
              <a:defRPr sz="1600" b="1"/>
            </a:lvl4pPr>
            <a:lvl5pPr marL="1828777" indent="0">
              <a:buNone/>
              <a:defRPr sz="1600" b="1"/>
            </a:lvl5pPr>
            <a:lvl6pPr marL="2285971" indent="0">
              <a:buNone/>
              <a:defRPr sz="1600" b="1"/>
            </a:lvl6pPr>
            <a:lvl7pPr marL="2743167" indent="0">
              <a:buNone/>
              <a:defRPr sz="1600" b="1"/>
            </a:lvl7pPr>
            <a:lvl8pPr marL="3200361" indent="0">
              <a:buNone/>
              <a:defRPr sz="1600" b="1"/>
            </a:lvl8pPr>
            <a:lvl9pPr marL="3657555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A6659-066F-4E7F-BD92-0981E5430CBE}" type="datetimeFigureOut">
              <a:rPr lang="en-US" smtClean="0"/>
              <a:t>2/28/2019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64F15-C229-4567-A0C0-6F9C708E4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0365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A6659-066F-4E7F-BD92-0981E5430CBE}" type="datetimeFigureOut">
              <a:rPr lang="en-US" smtClean="0"/>
              <a:t>2/28/2019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64F15-C229-4567-A0C0-6F9C708E4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71473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A6659-066F-4E7F-BD92-0981E5430CBE}" type="datetimeFigureOut">
              <a:rPr lang="en-US" smtClean="0"/>
              <a:t>2/28/2019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64F15-C229-4567-A0C0-6F9C708E4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86957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90" y="457201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9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90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94" indent="0">
              <a:buNone/>
              <a:defRPr sz="1400"/>
            </a:lvl2pPr>
            <a:lvl3pPr marL="914389" indent="0">
              <a:buNone/>
              <a:defRPr sz="1200"/>
            </a:lvl3pPr>
            <a:lvl4pPr marL="1371583" indent="0">
              <a:buNone/>
              <a:defRPr sz="1000"/>
            </a:lvl4pPr>
            <a:lvl5pPr marL="1828777" indent="0">
              <a:buNone/>
              <a:defRPr sz="1000"/>
            </a:lvl5pPr>
            <a:lvl6pPr marL="2285971" indent="0">
              <a:buNone/>
              <a:defRPr sz="1000"/>
            </a:lvl6pPr>
            <a:lvl7pPr marL="2743167" indent="0">
              <a:buNone/>
              <a:defRPr sz="1000"/>
            </a:lvl7pPr>
            <a:lvl8pPr marL="3200361" indent="0">
              <a:buNone/>
              <a:defRPr sz="1000"/>
            </a:lvl8pPr>
            <a:lvl9pPr marL="3657555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A6659-066F-4E7F-BD92-0981E5430CBE}" type="datetimeFigureOut">
              <a:rPr lang="en-US" smtClean="0"/>
              <a:t>2/28/2019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64F15-C229-4567-A0C0-6F9C708E4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48516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90" y="457201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9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94" indent="0">
              <a:buNone/>
              <a:defRPr sz="2800"/>
            </a:lvl2pPr>
            <a:lvl3pPr marL="914389" indent="0">
              <a:buNone/>
              <a:defRPr sz="2400"/>
            </a:lvl3pPr>
            <a:lvl4pPr marL="1371583" indent="0">
              <a:buNone/>
              <a:defRPr sz="2000"/>
            </a:lvl4pPr>
            <a:lvl5pPr marL="1828777" indent="0">
              <a:buNone/>
              <a:defRPr sz="2000"/>
            </a:lvl5pPr>
            <a:lvl6pPr marL="2285971" indent="0">
              <a:buNone/>
              <a:defRPr sz="2000"/>
            </a:lvl6pPr>
            <a:lvl7pPr marL="2743167" indent="0">
              <a:buNone/>
              <a:defRPr sz="2000"/>
            </a:lvl7pPr>
            <a:lvl8pPr marL="3200361" indent="0">
              <a:buNone/>
              <a:defRPr sz="2000"/>
            </a:lvl8pPr>
            <a:lvl9pPr marL="3657555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90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94" indent="0">
              <a:buNone/>
              <a:defRPr sz="1400"/>
            </a:lvl2pPr>
            <a:lvl3pPr marL="914389" indent="0">
              <a:buNone/>
              <a:defRPr sz="1200"/>
            </a:lvl3pPr>
            <a:lvl4pPr marL="1371583" indent="0">
              <a:buNone/>
              <a:defRPr sz="1000"/>
            </a:lvl4pPr>
            <a:lvl5pPr marL="1828777" indent="0">
              <a:buNone/>
              <a:defRPr sz="1000"/>
            </a:lvl5pPr>
            <a:lvl6pPr marL="2285971" indent="0">
              <a:buNone/>
              <a:defRPr sz="1000"/>
            </a:lvl6pPr>
            <a:lvl7pPr marL="2743167" indent="0">
              <a:buNone/>
              <a:defRPr sz="1000"/>
            </a:lvl7pPr>
            <a:lvl8pPr marL="3200361" indent="0">
              <a:buNone/>
              <a:defRPr sz="1000"/>
            </a:lvl8pPr>
            <a:lvl9pPr marL="3657555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A6659-066F-4E7F-BD92-0981E5430CBE}" type="datetimeFigureOut">
              <a:rPr lang="en-US" smtClean="0"/>
              <a:t>2/28/2019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64F15-C229-4567-A0C0-6F9C708E4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47463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A6659-066F-4E7F-BD92-0981E5430CBE}" type="datetimeFigureOut">
              <a:rPr lang="en-US" smtClean="0"/>
              <a:t>2/28/2019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64F15-C229-4567-A0C0-6F9C708E4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50512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A6659-066F-4E7F-BD92-0981E5430CBE}" type="datetimeFigureOut">
              <a:rPr lang="en-US" smtClean="0"/>
              <a:t>2/28/2019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64F15-C229-4567-A0C0-6F9C708E4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5857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657A59-DF13-425B-9E6A-2FFB2B021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DA7F66-1F84-457A-AC05-05C834192B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58E42F-3654-4EA5-9FCC-CAB284F213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C0BC1-41E2-47F8-A8B0-1A92787AF46A}" type="datetimeFigureOut">
              <a:rPr lang="en-US" smtClean="0"/>
              <a:t>2/28/2019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EA0252-0B38-457A-B025-CF101999E5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9E0941-B682-4ED1-8B2B-594196C93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71526-0AEE-41E4-A02C-E292A1FF6D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62556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82245BA-3E6C-4FAA-8C55-9232354DEFF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37716" y="-380896"/>
            <a:ext cx="5634751" cy="76197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0885" y="4000221"/>
            <a:ext cx="11429747" cy="2476407"/>
          </a:xfrm>
        </p:spPr>
        <p:txBody>
          <a:bodyPr anchor="b">
            <a:noAutofit/>
          </a:bodyPr>
          <a:lstStyle>
            <a:lvl1pPr algn="l">
              <a:defRPr sz="635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382208" y="381612"/>
            <a:ext cx="11429264" cy="1142440"/>
          </a:xfrm>
        </p:spPr>
        <p:txBody>
          <a:bodyPr anchor="t">
            <a:noAutofit/>
          </a:bodyPr>
          <a:lstStyle>
            <a:lvl1pPr algn="l">
              <a:defRPr lang="en-US" sz="4233" b="0" kern="1200" dirty="0" smtClean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178795" y="3238504"/>
            <a:ext cx="2631838" cy="38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57579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97E2290-D773-46C2-A868-25CAA97A197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380983" y="-380896"/>
            <a:ext cx="5638562" cy="76197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1369" y="381375"/>
            <a:ext cx="11429264" cy="6095252"/>
          </a:xfrm>
        </p:spPr>
        <p:txBody>
          <a:bodyPr anchor="ctr"/>
          <a:lstStyle>
            <a:lvl1pPr algn="r">
              <a:defRPr sz="6350" b="0" i="0" cap="none">
                <a:solidFill>
                  <a:schemeClr val="accent1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82369900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Font typeface="Wingdings" charset="2"/>
              <a:buNone/>
              <a:defRPr>
                <a:solidFill>
                  <a:schemeClr val="tx2"/>
                </a:solidFill>
              </a:defRPr>
            </a:lvl1pPr>
            <a:lvl2pPr marL="609609" indent="0">
              <a:buFont typeface="Wingdings" charset="2"/>
              <a:buNone/>
              <a:defRPr>
                <a:solidFill>
                  <a:srgbClr val="474947"/>
                </a:solidFill>
              </a:defRPr>
            </a:lvl2pPr>
            <a:lvl3pPr marL="1219218" indent="0">
              <a:buFont typeface="Wingdings" charset="2"/>
              <a:buNone/>
              <a:defRPr>
                <a:solidFill>
                  <a:srgbClr val="474947"/>
                </a:solidFill>
              </a:defRPr>
            </a:lvl3pPr>
            <a:lvl4pPr marL="1828826" indent="0">
              <a:buFont typeface="Wingdings" charset="2"/>
              <a:buNone/>
              <a:defRPr>
                <a:solidFill>
                  <a:srgbClr val="474947"/>
                </a:solidFill>
              </a:defRPr>
            </a:lvl4pPr>
            <a:lvl5pPr marL="2438434" indent="0">
              <a:buFont typeface="Wingdings" charset="2"/>
              <a:buNone/>
              <a:defRPr>
                <a:solidFill>
                  <a:srgbClr val="474947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6360782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908066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116" y="381374"/>
            <a:ext cx="11429516" cy="6095253"/>
          </a:xfrm>
        </p:spPr>
        <p:txBody>
          <a:bodyPr/>
          <a:lstStyle>
            <a:lvl1pPr marL="0" indent="0">
              <a:buFont typeface="Wingdings" charset="2"/>
              <a:buNone/>
              <a:defRPr>
                <a:solidFill>
                  <a:schemeClr val="tx2"/>
                </a:solidFill>
              </a:defRPr>
            </a:lvl1pPr>
            <a:lvl2pPr marL="609609" indent="0">
              <a:buFont typeface="Wingdings" charset="2"/>
              <a:buNone/>
              <a:defRPr>
                <a:solidFill>
                  <a:srgbClr val="474947"/>
                </a:solidFill>
              </a:defRPr>
            </a:lvl2pPr>
            <a:lvl3pPr marL="1219218" indent="0">
              <a:buFont typeface="Wingdings" charset="2"/>
              <a:buNone/>
              <a:defRPr>
                <a:solidFill>
                  <a:srgbClr val="474947"/>
                </a:solidFill>
              </a:defRPr>
            </a:lvl3pPr>
            <a:lvl4pPr marL="1828826" indent="0">
              <a:buFont typeface="Wingdings" charset="2"/>
              <a:buNone/>
              <a:defRPr>
                <a:solidFill>
                  <a:srgbClr val="474947"/>
                </a:solidFill>
              </a:defRPr>
            </a:lvl4pPr>
            <a:lvl5pPr marL="2438434" indent="0">
              <a:buFont typeface="Wingdings" charset="2"/>
              <a:buNone/>
              <a:defRPr>
                <a:solidFill>
                  <a:srgbClr val="474947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6682266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2083" y="1523814"/>
            <a:ext cx="5712351" cy="4952813"/>
          </a:xfrm>
        </p:spPr>
        <p:txBody>
          <a:bodyPr rIns="180000">
            <a:normAutofit/>
          </a:bodyPr>
          <a:lstStyle>
            <a:lvl1pPr>
              <a:defRPr sz="2963"/>
            </a:lvl1pPr>
            <a:lvl2pPr>
              <a:defRPr sz="2540"/>
            </a:lvl2pPr>
            <a:lvl3pPr>
              <a:defRPr sz="2117"/>
            </a:lvl3pPr>
            <a:lvl4pPr>
              <a:defRPr sz="1905"/>
            </a:lvl4pPr>
            <a:lvl5pPr>
              <a:defRPr sz="1905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096841" y="1523814"/>
            <a:ext cx="5713792" cy="4952813"/>
          </a:xfrm>
        </p:spPr>
        <p:txBody>
          <a:bodyPr lIns="180000">
            <a:normAutofit/>
          </a:bodyPr>
          <a:lstStyle>
            <a:lvl1pPr>
              <a:defRPr sz="2963"/>
            </a:lvl1pPr>
            <a:lvl2pPr>
              <a:defRPr sz="2540"/>
            </a:lvl2pPr>
            <a:lvl3pPr>
              <a:defRPr sz="2117"/>
            </a:lvl3pPr>
            <a:lvl4pPr>
              <a:defRPr sz="1905"/>
            </a:lvl4pPr>
            <a:lvl5pPr>
              <a:defRPr sz="1905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8750835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5895462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94215"/>
            <a:ext cx="11379200" cy="1143000"/>
          </a:xfrm>
        </p:spPr>
        <p:txBody>
          <a:bodyPr/>
          <a:lstStyle>
            <a:lvl1pPr>
              <a:defRPr cap="all" baseline="0">
                <a:solidFill>
                  <a:srgbClr val="3D156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22969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414D0-8AAC-4020-8E2E-BD5A64C0AF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009DFB-3BDC-4E48-A197-69B557C300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723723-4C02-47B8-904C-D1F66162D5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C0BC1-41E2-47F8-A8B0-1A92787AF46A}" type="datetimeFigureOut">
              <a:rPr lang="en-US" smtClean="0"/>
              <a:t>2/28/2019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A5367E-688E-4F1D-B137-50A757D655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F5AFBA-7A65-4261-A1BD-20FD812D7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71526-0AEE-41E4-A02C-E292A1FF6D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670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E07B1B-CDFD-460D-B3B9-8678DC2AE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BBB077-5D37-45E6-BABC-843A316A2D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30E223-3C79-42CC-B333-AB3F8AA629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3472FF-8EE9-4BFA-9DD1-1625117EBA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C0BC1-41E2-47F8-A8B0-1A92787AF46A}" type="datetimeFigureOut">
              <a:rPr lang="en-US" smtClean="0"/>
              <a:t>2/28/2019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5CB8DE-6601-49ED-BCDD-F37E08CC38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767012-8767-4A57-8B3F-95676F7B85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71526-0AEE-41E4-A02C-E292A1FF6D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6292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147953-18BA-410E-8AE4-1A60F7364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0A9C6E-BC5F-488B-9877-555F368507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ED85AF-C381-453A-B8E8-BA6588DF2D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85B7C64-EADD-4640-9869-4EC4108F7C8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1F2E8E5-C0A6-46E5-BF58-099015E4803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2F2E31C-4A94-4E9F-8E33-D32C5F6F6B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C0BC1-41E2-47F8-A8B0-1A92787AF46A}" type="datetimeFigureOut">
              <a:rPr lang="en-US" smtClean="0"/>
              <a:t>2/28/2019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2930A7E-04CD-4BB5-85E2-BC7A2D932E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01C6B7B-244B-4095-B7C9-3B3018AC92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71526-0AEE-41E4-A02C-E292A1FF6D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2674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91982-430D-4421-887B-297A0D04C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EFD6BBE-B3BA-4F1B-88DA-B37C1C03B9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C0BC1-41E2-47F8-A8B0-1A92787AF46A}" type="datetimeFigureOut">
              <a:rPr lang="en-US" smtClean="0"/>
              <a:t>2/28/2019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812557-4FAA-4AA0-A5DC-68FCAF5E15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EB0D66-D26F-401F-80CA-416C9344B0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71526-0AEE-41E4-A02C-E292A1FF6D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9917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735213F-C4BB-461F-8602-7AA4BDE2DC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C0BC1-41E2-47F8-A8B0-1A92787AF46A}" type="datetimeFigureOut">
              <a:rPr lang="en-US" smtClean="0"/>
              <a:t>2/28/2019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0C67E77-ADBA-4482-8510-0C41F6ADC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01F2D1-17BC-4174-BB17-3D8652F730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71526-0AEE-41E4-A02C-E292A1FF6D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0647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ED9AB6-0552-4D6B-9C78-AE17545A6C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D97A4B-5079-4200-9EF1-80845DDFCC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302145-2B5C-4275-BCF2-CD92AC693D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304488-5F9C-4371-A379-2B426BED14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C0BC1-41E2-47F8-A8B0-1A92787AF46A}" type="datetimeFigureOut">
              <a:rPr lang="en-US" smtClean="0"/>
              <a:t>2/28/2019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58E8D1-1E6B-42E8-8DC1-799D6D624D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230D3B-42CC-4933-92C1-96726BA40F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71526-0AEE-41E4-A02C-E292A1FF6D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2198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6.xml"/><Relationship Id="rId12" Type="http://schemas.openxmlformats.org/officeDocument/2006/relationships/image" Target="../media/image1.wmf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11" Type="http://schemas.openxmlformats.org/officeDocument/2006/relationships/oleObject" Target="../embeddings/oleObject1.bin"/><Relationship Id="rId5" Type="http://schemas.openxmlformats.org/officeDocument/2006/relationships/slideLayout" Target="../slideLayouts/slideLayout34.xml"/><Relationship Id="rId10" Type="http://schemas.openxmlformats.org/officeDocument/2006/relationships/vmlDrawing" Target="../drawings/vmlDrawing1.vml"/><Relationship Id="rId4" Type="http://schemas.openxmlformats.org/officeDocument/2006/relationships/slideLayout" Target="../slideLayouts/slideLayout33.xml"/><Relationship Id="rId9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D90AC5B-6D11-4438-B310-D9A774FB8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BEFD31-69CF-4E7F-AAAA-73FA115E40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F6D7C0-B3C7-4003-9CFC-D08F1EA0B1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AC0BC1-41E2-47F8-A8B0-1A92787AF46A}" type="datetimeFigureOut">
              <a:rPr lang="en-US" smtClean="0"/>
              <a:t>2/28/2019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51C2CC-DAC4-4B9E-8029-43475EA7F8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3A5D3D-78CF-41EE-A723-2CEA2F8051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E71526-0AEE-41E4-A02C-E292A1FF6D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6102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1" y="1825624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AA6659-066F-4E7F-BD92-0981E5430CBE}" type="datetimeFigureOut">
              <a:rPr lang="en-US" smtClean="0"/>
              <a:t>2/28/2019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1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764F15-C229-4567-A0C0-6F9C708E4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353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</p:sldLayoutIdLst>
  <p:txStyles>
    <p:titleStyle>
      <a:lvl1pPr algn="l" defTabSz="914389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7" indent="-228597" algn="l" defTabSz="91438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91" indent="-228597" algn="l" defTabSz="91438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86" indent="-228597" algn="l" defTabSz="91438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80" indent="-228597" algn="l" defTabSz="91438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74" indent="-228597" algn="l" defTabSz="91438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69" indent="-228597" algn="l" defTabSz="91438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64" indent="-228597" algn="l" defTabSz="91438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58" indent="-228597" algn="l" defTabSz="91438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52" indent="-228597" algn="l" defTabSz="91438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94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89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83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77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71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67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61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55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2082" y="381374"/>
            <a:ext cx="11429516" cy="76197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116" y="1523761"/>
            <a:ext cx="11429516" cy="4952866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1680060" y="1220303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/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 userDrawn="1">
            <p:extLst/>
          </p:nvPr>
        </p:nvGraphicFramePr>
        <p:xfrm>
          <a:off x="11338079" y="6286515"/>
          <a:ext cx="663141" cy="3809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Image" r:id="rId11" imgW="2279520" imgH="1310400" progId="Photoshop.Image.18">
                  <p:embed/>
                </p:oleObj>
              </mc:Choice>
              <mc:Fallback>
                <p:oleObj name="Image" r:id="rId11" imgW="2279520" imgH="1310400" progId="Photoshop.Image.18">
                  <p:embed/>
                  <p:pic>
                    <p:nvPicPr>
                      <p:cNvPr id="9" name="Object 8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1338079" y="6286515"/>
                        <a:ext cx="663141" cy="3809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045177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</p:sldLayoutIdLst>
  <p:txStyles>
    <p:titleStyle>
      <a:lvl1pPr algn="l" defTabSz="609608" rtl="0" eaLnBrk="1" latinLnBrk="0" hangingPunct="1">
        <a:spcBef>
          <a:spcPct val="0"/>
        </a:spcBef>
        <a:buNone/>
        <a:defRPr sz="4657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609608" rtl="0" eaLnBrk="1" latinLnBrk="0" hangingPunct="1">
        <a:spcBef>
          <a:spcPct val="20000"/>
        </a:spcBef>
        <a:buFont typeface="Wingdings" charset="2"/>
        <a:buNone/>
        <a:defRPr sz="3810" kern="1200">
          <a:solidFill>
            <a:schemeClr val="tx2"/>
          </a:solidFill>
          <a:latin typeface="+mn-lt"/>
          <a:ea typeface="+mn-ea"/>
          <a:cs typeface="+mn-cs"/>
        </a:defRPr>
      </a:lvl1pPr>
      <a:lvl2pPr marL="609609" indent="0" algn="l" defTabSz="609608" rtl="0" eaLnBrk="1" latinLnBrk="0" hangingPunct="1">
        <a:spcBef>
          <a:spcPct val="20000"/>
        </a:spcBef>
        <a:buFont typeface="Wingdings" charset="2"/>
        <a:buNone/>
        <a:defRPr sz="3387" kern="1200">
          <a:solidFill>
            <a:schemeClr val="tx2"/>
          </a:solidFill>
          <a:latin typeface="+mn-lt"/>
          <a:ea typeface="+mn-ea"/>
          <a:cs typeface="+mn-cs"/>
        </a:defRPr>
      </a:lvl2pPr>
      <a:lvl3pPr marL="1219218" indent="0" algn="l" defTabSz="609608" rtl="0" eaLnBrk="1" latinLnBrk="0" hangingPunct="1">
        <a:spcBef>
          <a:spcPct val="20000"/>
        </a:spcBef>
        <a:buFont typeface="Wingdings" charset="2"/>
        <a:buNone/>
        <a:defRPr sz="2540" kern="1200">
          <a:solidFill>
            <a:schemeClr val="tx2"/>
          </a:solidFill>
          <a:latin typeface="+mn-lt"/>
          <a:ea typeface="+mn-ea"/>
          <a:cs typeface="+mn-cs"/>
        </a:defRPr>
      </a:lvl3pPr>
      <a:lvl4pPr marL="1828826" indent="0" algn="l" defTabSz="609608" rtl="0" eaLnBrk="1" latinLnBrk="0" hangingPunct="1">
        <a:spcBef>
          <a:spcPct val="20000"/>
        </a:spcBef>
        <a:buFont typeface="Wingdings" charset="2"/>
        <a:buNone/>
        <a:defRPr sz="2540" kern="1200">
          <a:solidFill>
            <a:schemeClr val="tx2"/>
          </a:solidFill>
          <a:latin typeface="+mn-lt"/>
          <a:ea typeface="+mn-ea"/>
          <a:cs typeface="+mn-cs"/>
        </a:defRPr>
      </a:lvl4pPr>
      <a:lvl5pPr marL="2438434" indent="0" algn="l" defTabSz="609608" rtl="0" eaLnBrk="1" latinLnBrk="0" hangingPunct="1">
        <a:spcBef>
          <a:spcPct val="20000"/>
        </a:spcBef>
        <a:buFont typeface="Wingdings" charset="2"/>
        <a:buNone/>
        <a:defRPr sz="2117" kern="1200">
          <a:solidFill>
            <a:schemeClr val="tx2"/>
          </a:solidFill>
          <a:latin typeface="+mn-lt"/>
          <a:ea typeface="+mn-ea"/>
          <a:cs typeface="+mn-cs"/>
        </a:defRPr>
      </a:lvl5pPr>
      <a:lvl6pPr marL="3352848" indent="-304804" algn="l" defTabSz="609608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456" indent="-304804" algn="l" defTabSz="609608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2064" indent="-304804" algn="l" defTabSz="609608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673" indent="-304804" algn="l" defTabSz="609608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60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8" algn="l" defTabSz="60960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18" algn="l" defTabSz="60960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26" algn="l" defTabSz="60960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34" algn="l" defTabSz="60960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43" algn="l" defTabSz="60960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52" algn="l" defTabSz="60960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60" algn="l" defTabSz="60960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69" algn="l" defTabSz="60960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381">
          <p15:clr>
            <a:srgbClr val="F26B43"/>
          </p15:clr>
        </p15:guide>
        <p15:guide id="2" pos="3629">
          <p15:clr>
            <a:srgbClr val="F26B43"/>
          </p15:clr>
        </p15:guide>
        <p15:guide id="3" pos="7030">
          <p15:clr>
            <a:srgbClr val="F26B43"/>
          </p15:clr>
        </p15:guide>
        <p15:guide id="4" pos="227">
          <p15:clr>
            <a:srgbClr val="F26B43"/>
          </p15:clr>
        </p15:guide>
        <p15:guide id="5" orient="horz" pos="227">
          <p15:clr>
            <a:srgbClr val="F26B43"/>
          </p15:clr>
        </p15:guide>
        <p15:guide id="7" orient="horz" pos="680">
          <p15:clr>
            <a:srgbClr val="F26B43"/>
          </p15:clr>
        </p15:guide>
        <p15:guide id="8" orient="horz" pos="907">
          <p15:clr>
            <a:srgbClr val="F26B43"/>
          </p15:clr>
        </p15:guide>
        <p15:guide id="9" orient="horz" pos="3855">
          <p15:clr>
            <a:srgbClr val="F26B43"/>
          </p15:clr>
        </p15:guide>
        <p15:guide id="10" orient="horz" pos="204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3.jpeg"/><Relationship Id="rId4" Type="http://schemas.openxmlformats.org/officeDocument/2006/relationships/image" Target="../media/image12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5.jpeg"/><Relationship Id="rId4" Type="http://schemas.openxmlformats.org/officeDocument/2006/relationships/image" Target="../media/image14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6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www.brssug.org/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support.microsoft.com/kb/299973" TargetMode="External"/><Relationship Id="rId2" Type="http://schemas.openxmlformats.org/officeDocument/2006/relationships/hyperlink" Target="http://support.microsoft.com/default.aspx/kb/225048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support.microsoft.com/default.aspx/kb/222135" TargetMode="Externa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sqltact.com/" TargetMode="Externa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microsoft.com/en-us/sql-server/sql-server-downloads" TargetMode="Externa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sql/ssdt/download-sql-server-data-tools-ssdt" TargetMode="External"/><Relationship Id="rId2" Type="http://schemas.openxmlformats.org/officeDocument/2006/relationships/hyperlink" Target="https://docs.microsoft.com/en-us/sql/ssms/download-sql-server-management-studio-ssms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visualstudio.com/free-developer-offers/" TargetMode="Externa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icrosoft/sql-server-samples/releases/download/wide-world-importers-v1.0/WideWorldImporters-Full.bak" TargetMode="External"/><Relationship Id="rId2" Type="http://schemas.openxmlformats.org/officeDocument/2006/relationships/hyperlink" Target="https://github.com/Microsoft/sql-server-samples/releases/tag/wide-world-importers-v1.0" TargetMode="Externa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.jp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sql/t-sql/functions/string-functions-transact-sql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s://www.codeproject.com/Articles/33052/Visual-Representation-of-SQL-Joins" TargetMode="Externa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.jpe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9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1.jpg"/><Relationship Id="rId2" Type="http://schemas.openxmlformats.org/officeDocument/2006/relationships/hyperlink" Target="http://www.sqltact.com/" TargetMode="External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40.jpeg"/><Relationship Id="rId5" Type="http://schemas.openxmlformats.org/officeDocument/2006/relationships/image" Target="../media/image39.jpeg"/><Relationship Id="rId4" Type="http://schemas.openxmlformats.org/officeDocument/2006/relationships/image" Target="../media/image38.jpe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mailto:William.Assaf@sparkhound.com" TargetMode="External"/><Relationship Id="rId2" Type="http://schemas.openxmlformats.org/officeDocument/2006/relationships/hyperlink" Target="http://www.sqltact.com/" TargetMode="External"/><Relationship Id="rId1" Type="http://schemas.openxmlformats.org/officeDocument/2006/relationships/slideLayout" Target="../slideLayouts/slideLayout3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B2931E-4425-49C8-B04E-49D09E57AE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7A0916F-2F73-41A4-8EFC-0007A8D51C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778F60-18DF-4051-B44E-6A0A2E5293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12DAF85-B408-45BA-BA50-5A00860817A4}"/>
              </a:ext>
            </a:extLst>
          </p:cNvPr>
          <p:cNvSpPr txBox="1"/>
          <p:nvPr/>
        </p:nvSpPr>
        <p:spPr>
          <a:xfrm>
            <a:off x="0" y="2217301"/>
            <a:ext cx="12192000" cy="253915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53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Panton" panose="00000500000000000000" pitchFamily="50" charset="0"/>
              </a:rPr>
              <a:t>Databases 101 for the Aspiring App Dev</a:t>
            </a:r>
          </a:p>
          <a:p>
            <a:pPr algn="ctr"/>
            <a:endParaRPr lang="en-US" sz="5300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Panton" panose="00000500000000000000" pitchFamily="50" charset="0"/>
            </a:endParaRPr>
          </a:p>
          <a:p>
            <a:pPr algn="ctr"/>
            <a:r>
              <a:rPr lang="en-US" sz="53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Panton" panose="00000500000000000000" pitchFamily="50" charset="0"/>
              </a:rPr>
              <a:t>William Assaf</a:t>
            </a:r>
          </a:p>
        </p:txBody>
      </p:sp>
      <p:pic>
        <p:nvPicPr>
          <p:cNvPr id="9" name="Picture 8" descr="A picture containing person&#10;&#10;Description generated with high confidence">
            <a:extLst>
              <a:ext uri="{FF2B5EF4-FFF2-40B4-BE49-F238E27FC236}">
                <a16:creationId xmlns:a16="http://schemas.microsoft.com/office/drawing/2014/main" id="{F97FD9CD-BCB8-4BAD-9BAA-EB6B22224A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17"/>
            <a:ext cx="12192000" cy="6845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6732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1" name="Rectangle 3"/>
          <p:cNvSpPr>
            <a:spLocks noGrp="1" noChangeArrowheads="1"/>
          </p:cNvSpPr>
          <p:nvPr>
            <p:ph idx="1"/>
          </p:nvPr>
        </p:nvSpPr>
        <p:spPr>
          <a:xfrm>
            <a:off x="2209799" y="292102"/>
            <a:ext cx="9047085" cy="1600200"/>
          </a:xfrm>
        </p:spPr>
        <p:txBody>
          <a:bodyPr vert="horz" lIns="91440" tIns="45720" rIns="132080" bIns="45720" rtlCol="0">
            <a:noAutofit/>
          </a:bodyPr>
          <a:lstStyle/>
          <a:p>
            <a:pPr marL="0" indent="0">
              <a:buNone/>
            </a:pPr>
            <a:r>
              <a:rPr lang="en-US" altLang="en-US" sz="5400" dirty="0"/>
              <a:t>I just wasn’t very good.</a:t>
            </a:r>
          </a:p>
          <a:p>
            <a:pPr marL="0" indent="0">
              <a:buNone/>
            </a:pPr>
            <a:r>
              <a:rPr lang="en-US" altLang="en-US" sz="5400" dirty="0"/>
              <a:t>I wanted be a better carpenter, I really did…</a:t>
            </a:r>
          </a:p>
          <a:p>
            <a:pPr marL="0" indent="0">
              <a:buNone/>
            </a:pPr>
            <a:r>
              <a:rPr lang="en-US" altLang="en-US" sz="5400" dirty="0"/>
              <a:t>but couldn’t find time to make myself into one.</a:t>
            </a:r>
          </a:p>
          <a:p>
            <a:pPr marL="0" indent="0">
              <a:buNone/>
            </a:pPr>
            <a:r>
              <a:rPr lang="en-US" altLang="en-US" sz="5400" dirty="0"/>
              <a:t>That was my employer’s responsibility... </a:t>
            </a:r>
          </a:p>
          <a:p>
            <a:pPr marL="0" indent="0">
              <a:buNone/>
            </a:pPr>
            <a:r>
              <a:rPr lang="en-US" altLang="en-US" sz="5400" dirty="0"/>
              <a:t>…right?</a:t>
            </a:r>
          </a:p>
        </p:txBody>
      </p:sp>
      <p:sp>
        <p:nvSpPr>
          <p:cNvPr id="921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eaLnBrk="1" hangingPunct="1"/>
            <a:fld id="{0BD8C173-5E65-44D9-A878-05D0C002934E}" type="slidenum">
              <a:rPr lang="en-US" altLang="en-US">
                <a:solidFill>
                  <a:srgbClr val="3B3C3B"/>
                </a:solidFill>
                <a:latin typeface="Lucida Sans Unicode" charset="0"/>
                <a:ea typeface="Lucida Sans Unicode" charset="0"/>
                <a:cs typeface="Lucida Sans Unicode" charset="0"/>
                <a:sym typeface="Lucida Sans Unicode" charset="0"/>
              </a:rPr>
              <a:pPr eaLnBrk="1" hangingPunct="1"/>
              <a:t>10</a:t>
            </a:fld>
            <a:endParaRPr lang="en-US" altLang="en-US">
              <a:solidFill>
                <a:srgbClr val="3B3C3B"/>
              </a:solidFill>
              <a:latin typeface="Lucida Sans Unicode" charset="0"/>
              <a:ea typeface="Lucida Sans Unicode" charset="0"/>
              <a:cs typeface="Lucida Sans Unicode" charset="0"/>
              <a:sym typeface="Lucida Sans Unicode" charset="0"/>
            </a:endParaRPr>
          </a:p>
        </p:txBody>
      </p:sp>
      <p:pic>
        <p:nvPicPr>
          <p:cNvPr id="9219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308102"/>
            <a:ext cx="279400" cy="59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08461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eaLnBrk="1" hangingPunct="1"/>
            <a:fld id="{0BD8C173-5E65-44D9-A878-05D0C002934E}" type="slidenum">
              <a:rPr lang="en-US" altLang="en-US">
                <a:solidFill>
                  <a:srgbClr val="3B3C3B"/>
                </a:solidFill>
                <a:latin typeface="Lucida Sans Unicode" charset="0"/>
                <a:ea typeface="Lucida Sans Unicode" charset="0"/>
                <a:cs typeface="Lucida Sans Unicode" charset="0"/>
                <a:sym typeface="Lucida Sans Unicode" charset="0"/>
              </a:rPr>
              <a:pPr eaLnBrk="1" hangingPunct="1"/>
              <a:t>11</a:t>
            </a:fld>
            <a:endParaRPr lang="en-US" altLang="en-US">
              <a:solidFill>
                <a:srgbClr val="3B3C3B"/>
              </a:solidFill>
              <a:latin typeface="Lucida Sans Unicode" charset="0"/>
              <a:ea typeface="Lucida Sans Unicode" charset="0"/>
              <a:cs typeface="Lucida Sans Unicode" charset="0"/>
              <a:sym typeface="Lucida Sans Unicode" charset="0"/>
            </a:endParaRPr>
          </a:p>
        </p:txBody>
      </p:sp>
      <p:pic>
        <p:nvPicPr>
          <p:cNvPr id="9219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308102"/>
            <a:ext cx="279400" cy="59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863" y="8523"/>
            <a:ext cx="5114479" cy="6819305"/>
          </a:xfrm>
          <a:prstGeom prst="rect">
            <a:avLst/>
          </a:prstGeom>
        </p:spPr>
      </p:pic>
      <p:pic>
        <p:nvPicPr>
          <p:cNvPr id="3074" name="Picture 2" descr="https://thechive.files.wordpress.com/2013/10/horrible-construction-mistakes-14.jpg?quality=85&amp;strip=info&amp;w=50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5099" y="-1"/>
            <a:ext cx="4078750" cy="6827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9649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1" name="Rectangle 3"/>
          <p:cNvSpPr>
            <a:spLocks noGrp="1" noChangeArrowheads="1"/>
          </p:cNvSpPr>
          <p:nvPr>
            <p:ph idx="1"/>
          </p:nvPr>
        </p:nvSpPr>
        <p:spPr>
          <a:xfrm>
            <a:off x="1981200" y="204186"/>
            <a:ext cx="9372600" cy="2310414"/>
          </a:xfrm>
        </p:spPr>
        <p:txBody>
          <a:bodyPr vert="horz" lIns="91440" tIns="45720" rIns="132080" bIns="45720" rtlCol="0">
            <a:noAutofit/>
          </a:bodyPr>
          <a:lstStyle/>
          <a:p>
            <a:pPr marL="0" indent="0">
              <a:buNone/>
            </a:pPr>
            <a:r>
              <a:rPr lang="en-US" altLang="en-US" sz="4800" dirty="0"/>
              <a:t>Sometimes what we want to be</a:t>
            </a:r>
          </a:p>
          <a:p>
            <a:pPr marL="0" indent="0" algn="r">
              <a:buNone/>
            </a:pPr>
            <a:br>
              <a:rPr lang="en-US" altLang="en-US" sz="4800" dirty="0"/>
            </a:br>
            <a:r>
              <a:rPr lang="en-US" altLang="en-US" sz="4800" dirty="0"/>
              <a:t>and what we do at work every day</a:t>
            </a:r>
          </a:p>
          <a:p>
            <a:pPr marL="0" indent="0">
              <a:buNone/>
            </a:pPr>
            <a:br>
              <a:rPr lang="en-US" altLang="en-US" sz="6000" dirty="0"/>
            </a:br>
            <a:r>
              <a:rPr lang="en-US" altLang="en-US" sz="6000" dirty="0"/>
              <a:t>aren’t the same thing.</a:t>
            </a:r>
          </a:p>
          <a:p>
            <a:pPr marL="0" indent="0">
              <a:buNone/>
            </a:pPr>
            <a:r>
              <a:rPr lang="en-US" altLang="en-US" sz="7200" dirty="0"/>
              <a:t>Who’s problem is that?</a:t>
            </a:r>
          </a:p>
        </p:txBody>
      </p:sp>
      <p:sp>
        <p:nvSpPr>
          <p:cNvPr id="921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eaLnBrk="1" hangingPunct="1"/>
            <a:fld id="{0BD8C173-5E65-44D9-A878-05D0C002934E}" type="slidenum">
              <a:rPr lang="en-US" altLang="en-US">
                <a:solidFill>
                  <a:srgbClr val="3B3C3B"/>
                </a:solidFill>
                <a:latin typeface="Lucida Sans Unicode" charset="0"/>
                <a:ea typeface="Lucida Sans Unicode" charset="0"/>
                <a:cs typeface="Lucida Sans Unicode" charset="0"/>
                <a:sym typeface="Lucida Sans Unicode" charset="0"/>
              </a:rPr>
              <a:pPr eaLnBrk="1" hangingPunct="1"/>
              <a:t>12</a:t>
            </a:fld>
            <a:endParaRPr lang="en-US" altLang="en-US" dirty="0">
              <a:solidFill>
                <a:srgbClr val="3B3C3B"/>
              </a:solidFill>
              <a:latin typeface="Lucida Sans Unicode" charset="0"/>
              <a:ea typeface="Lucida Sans Unicode" charset="0"/>
              <a:cs typeface="Lucida Sans Unicode" charset="0"/>
              <a:sym typeface="Lucida Sans Unicode" charset="0"/>
            </a:endParaRPr>
          </a:p>
        </p:txBody>
      </p:sp>
      <p:pic>
        <p:nvPicPr>
          <p:cNvPr id="9219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308102"/>
            <a:ext cx="279400" cy="59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1788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eaLnBrk="1" hangingPunct="1"/>
            <a:fld id="{0BD8C173-5E65-44D9-A878-05D0C002934E}" type="slidenum">
              <a:rPr lang="en-US" altLang="en-US">
                <a:solidFill>
                  <a:srgbClr val="3B3C3B"/>
                </a:solidFill>
                <a:latin typeface="Lucida Sans Unicode" charset="0"/>
                <a:ea typeface="Lucida Sans Unicode" charset="0"/>
                <a:cs typeface="Lucida Sans Unicode" charset="0"/>
                <a:sym typeface="Lucida Sans Unicode" charset="0"/>
              </a:rPr>
              <a:pPr eaLnBrk="1" hangingPunct="1"/>
              <a:t>13</a:t>
            </a:fld>
            <a:endParaRPr lang="en-US" altLang="en-US">
              <a:solidFill>
                <a:srgbClr val="3B3C3B"/>
              </a:solidFill>
              <a:latin typeface="Lucida Sans Unicode" charset="0"/>
              <a:ea typeface="Lucida Sans Unicode" charset="0"/>
              <a:cs typeface="Lucida Sans Unicode" charset="0"/>
              <a:sym typeface="Lucida Sans Unicode" charset="0"/>
            </a:endParaRPr>
          </a:p>
        </p:txBody>
      </p:sp>
      <p:pic>
        <p:nvPicPr>
          <p:cNvPr id="9219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308102"/>
            <a:ext cx="279400" cy="59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027334" cy="5270500"/>
          </a:xfrm>
          <a:prstGeom prst="rect">
            <a:avLst/>
          </a:prstGeom>
        </p:spPr>
      </p:pic>
      <p:pic>
        <p:nvPicPr>
          <p:cNvPr id="2050" name="Picture 2" descr="https://thechive.files.wordpress.com/2013/10/horrible-construction-mistakes-5.jpg?quality=85&amp;strip=info&amp;w=50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5372" y="2911876"/>
            <a:ext cx="5276628" cy="3957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766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1" name="Rectangle 3"/>
          <p:cNvSpPr>
            <a:spLocks noGrp="1" noChangeArrowheads="1"/>
          </p:cNvSpPr>
          <p:nvPr>
            <p:ph idx="1"/>
          </p:nvPr>
        </p:nvSpPr>
        <p:spPr>
          <a:xfrm>
            <a:off x="986118" y="152401"/>
            <a:ext cx="10981764" cy="5973763"/>
          </a:xfrm>
        </p:spPr>
        <p:txBody>
          <a:bodyPr vert="horz" lIns="91440" tIns="45720" rIns="132080" bIns="45720" rtlCol="0">
            <a:noAutofit/>
          </a:bodyPr>
          <a:lstStyle/>
          <a:p>
            <a:pPr marL="0" indent="0">
              <a:buNone/>
            </a:pPr>
            <a:r>
              <a:rPr lang="en-US" altLang="en-US" sz="4000" dirty="0"/>
              <a:t>So I started studying on my own time.</a:t>
            </a:r>
          </a:p>
          <a:p>
            <a:pPr marL="0" indent="0">
              <a:buNone/>
            </a:pPr>
            <a:r>
              <a:rPr lang="en-US" altLang="en-US" sz="4000" dirty="0"/>
              <a:t>I showed interest, paid more attention.</a:t>
            </a:r>
          </a:p>
          <a:p>
            <a:pPr marL="0" indent="0">
              <a:buNone/>
            </a:pPr>
            <a:r>
              <a:rPr lang="en-US" altLang="en-US" sz="4000" dirty="0"/>
              <a:t>I stopped pointing out roadblocks, </a:t>
            </a:r>
            <a:br>
              <a:rPr lang="en-US" altLang="en-US" sz="4000" dirty="0"/>
            </a:br>
            <a:r>
              <a:rPr lang="en-US" altLang="en-US" sz="4000" dirty="0"/>
              <a:t>and started developing solutions.</a:t>
            </a:r>
          </a:p>
          <a:p>
            <a:pPr marL="0" indent="0">
              <a:buNone/>
            </a:pPr>
            <a:r>
              <a:rPr lang="en-US" altLang="en-US" sz="4000" dirty="0"/>
              <a:t>I started attending local User Groups and events</a:t>
            </a:r>
          </a:p>
          <a:p>
            <a:pPr marL="0" indent="0">
              <a:buNone/>
            </a:pPr>
            <a:r>
              <a:rPr lang="en-US" altLang="en-US" sz="4000" dirty="0"/>
              <a:t>I created my own related side projects, even if no one ever knew about them.</a:t>
            </a:r>
          </a:p>
          <a:p>
            <a:pPr marL="0" indent="0">
              <a:buNone/>
            </a:pPr>
            <a:r>
              <a:rPr lang="en-US" altLang="en-US" sz="4000" dirty="0"/>
              <a:t>I passed an cert exam. It was tough!</a:t>
            </a:r>
          </a:p>
          <a:p>
            <a:pPr marL="0" indent="0">
              <a:buNone/>
            </a:pPr>
            <a:r>
              <a:rPr lang="en-US" altLang="en-US" sz="4000" dirty="0"/>
              <a:t>And THEN I got into a good work situation with experience around me.</a:t>
            </a:r>
          </a:p>
        </p:txBody>
      </p:sp>
      <p:sp>
        <p:nvSpPr>
          <p:cNvPr id="921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eaLnBrk="1" hangingPunct="1"/>
            <a:fld id="{0BD8C173-5E65-44D9-A878-05D0C002934E}" type="slidenum">
              <a:rPr lang="en-US" altLang="en-US">
                <a:solidFill>
                  <a:srgbClr val="3B3C3B"/>
                </a:solidFill>
                <a:latin typeface="Lucida Sans Unicode" charset="0"/>
                <a:ea typeface="Lucida Sans Unicode" charset="0"/>
                <a:cs typeface="Lucida Sans Unicode" charset="0"/>
                <a:sym typeface="Lucida Sans Unicode" charset="0"/>
              </a:rPr>
              <a:pPr eaLnBrk="1" hangingPunct="1"/>
              <a:t>14</a:t>
            </a:fld>
            <a:endParaRPr lang="en-US" altLang="en-US">
              <a:solidFill>
                <a:srgbClr val="3B3C3B"/>
              </a:solidFill>
              <a:latin typeface="Lucida Sans Unicode" charset="0"/>
              <a:ea typeface="Lucida Sans Unicode" charset="0"/>
              <a:cs typeface="Lucida Sans Unicode" charset="0"/>
              <a:sym typeface="Lucida Sans Unicode" charset="0"/>
            </a:endParaRPr>
          </a:p>
        </p:txBody>
      </p:sp>
      <p:pic>
        <p:nvPicPr>
          <p:cNvPr id="9219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953" y="1263279"/>
            <a:ext cx="279400" cy="59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57188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1" name="Rectangle 3"/>
          <p:cNvSpPr>
            <a:spLocks noGrp="1" noChangeArrowheads="1"/>
          </p:cNvSpPr>
          <p:nvPr>
            <p:ph idx="1"/>
          </p:nvPr>
        </p:nvSpPr>
        <p:spPr>
          <a:xfrm>
            <a:off x="2209800" y="914400"/>
            <a:ext cx="7620000" cy="3581400"/>
          </a:xfrm>
        </p:spPr>
        <p:txBody>
          <a:bodyPr vert="horz" lIns="91440" tIns="45720" rIns="132080" bIns="45720" rtlCol="0">
            <a:noAutofit/>
          </a:bodyPr>
          <a:lstStyle/>
          <a:p>
            <a:pPr marL="0" indent="0">
              <a:buNone/>
            </a:pPr>
            <a:r>
              <a:rPr lang="en-US" altLang="en-US" sz="6000" dirty="0"/>
              <a:t>I started learning again.</a:t>
            </a:r>
          </a:p>
          <a:p>
            <a:pPr marL="0" indent="0">
              <a:buNone/>
            </a:pPr>
            <a:r>
              <a:rPr lang="en-US" altLang="en-US" sz="6000" dirty="0"/>
              <a:t>Did I make mistakes? Sure.</a:t>
            </a:r>
          </a:p>
          <a:p>
            <a:pPr marL="0" indent="0">
              <a:buNone/>
            </a:pPr>
            <a:r>
              <a:rPr lang="en-US" altLang="en-US" sz="6000" dirty="0"/>
              <a:t>But I was on the path.</a:t>
            </a:r>
          </a:p>
          <a:p>
            <a:pPr marL="0" indent="0">
              <a:buNone/>
            </a:pPr>
            <a:endParaRPr lang="en-US" altLang="en-US" sz="6000" dirty="0"/>
          </a:p>
        </p:txBody>
      </p:sp>
      <p:sp>
        <p:nvSpPr>
          <p:cNvPr id="921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eaLnBrk="1" hangingPunct="1"/>
            <a:fld id="{0BD8C173-5E65-44D9-A878-05D0C002934E}" type="slidenum">
              <a:rPr lang="en-US" altLang="en-US">
                <a:solidFill>
                  <a:srgbClr val="3B3C3B"/>
                </a:solidFill>
                <a:latin typeface="Lucida Sans Unicode" charset="0"/>
                <a:ea typeface="Lucida Sans Unicode" charset="0"/>
                <a:cs typeface="Lucida Sans Unicode" charset="0"/>
                <a:sym typeface="Lucida Sans Unicode" charset="0"/>
              </a:rPr>
              <a:pPr eaLnBrk="1" hangingPunct="1"/>
              <a:t>15</a:t>
            </a:fld>
            <a:endParaRPr lang="en-US" altLang="en-US">
              <a:solidFill>
                <a:srgbClr val="3B3C3B"/>
              </a:solidFill>
              <a:latin typeface="Lucida Sans Unicode" charset="0"/>
              <a:ea typeface="Lucida Sans Unicode" charset="0"/>
              <a:cs typeface="Lucida Sans Unicode" charset="0"/>
              <a:sym typeface="Lucida Sans Unicode" charset="0"/>
            </a:endParaRPr>
          </a:p>
        </p:txBody>
      </p:sp>
      <p:pic>
        <p:nvPicPr>
          <p:cNvPr id="9219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308102"/>
            <a:ext cx="279400" cy="59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04966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eaLnBrk="1" hangingPunct="1"/>
            <a:fld id="{0BD8C173-5E65-44D9-A878-05D0C002934E}" type="slidenum">
              <a:rPr lang="en-US" altLang="en-US">
                <a:solidFill>
                  <a:srgbClr val="3B3C3B"/>
                </a:solidFill>
                <a:latin typeface="Lucida Sans Unicode" charset="0"/>
                <a:ea typeface="Lucida Sans Unicode" charset="0"/>
                <a:cs typeface="Lucida Sans Unicode" charset="0"/>
                <a:sym typeface="Lucida Sans Unicode" charset="0"/>
              </a:rPr>
              <a:pPr eaLnBrk="1" hangingPunct="1"/>
              <a:t>16</a:t>
            </a:fld>
            <a:endParaRPr lang="en-US" altLang="en-US">
              <a:solidFill>
                <a:srgbClr val="3B3C3B"/>
              </a:solidFill>
              <a:latin typeface="Lucida Sans Unicode" charset="0"/>
              <a:ea typeface="Lucida Sans Unicode" charset="0"/>
              <a:cs typeface="Lucida Sans Unicode" charset="0"/>
              <a:sym typeface="Lucida Sans Unicode" charset="0"/>
            </a:endParaRPr>
          </a:p>
        </p:txBody>
      </p:sp>
      <p:pic>
        <p:nvPicPr>
          <p:cNvPr id="9219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308102"/>
            <a:ext cx="279400" cy="59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5" name="Picture 2" descr="http://4.bp.blogspot.com/-MrXCDFTpOkY/UKet64mtERI/AAAAAAAAHmk/UlHv_cyjML0/s1600/a331_c13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8046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49328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1" name="Rectangle 3"/>
          <p:cNvSpPr>
            <a:spLocks noGrp="1" noChangeArrowheads="1"/>
          </p:cNvSpPr>
          <p:nvPr>
            <p:ph idx="1"/>
          </p:nvPr>
        </p:nvSpPr>
        <p:spPr>
          <a:xfrm>
            <a:off x="1007442" y="136525"/>
            <a:ext cx="10862003" cy="6335296"/>
          </a:xfrm>
        </p:spPr>
        <p:txBody>
          <a:bodyPr vert="horz" lIns="91440" tIns="45720" rIns="132080" bIns="45720" rtlCol="0">
            <a:noAutofit/>
          </a:bodyPr>
          <a:lstStyle/>
          <a:p>
            <a:pPr marL="0" indent="0">
              <a:buNone/>
            </a:pPr>
            <a:r>
              <a:rPr lang="en-US" altLang="en-US" sz="4800" dirty="0"/>
              <a:t>You are not [going to be] a good carpenter </a:t>
            </a:r>
          </a:p>
          <a:p>
            <a:pPr marL="0" indent="0">
              <a:buNone/>
            </a:pPr>
            <a:r>
              <a:rPr lang="en-US" altLang="en-US" sz="4800" dirty="0"/>
              <a:t>if your own house isn’t full </a:t>
            </a:r>
            <a:br>
              <a:rPr lang="en-US" altLang="en-US" sz="4800" dirty="0"/>
            </a:br>
            <a:r>
              <a:rPr lang="en-US" altLang="en-US" sz="4800" dirty="0"/>
              <a:t>of the tools of your trade </a:t>
            </a:r>
            <a:br>
              <a:rPr lang="en-US" altLang="en-US" sz="4800" dirty="0"/>
            </a:br>
            <a:r>
              <a:rPr lang="en-US" altLang="en-US" sz="4800" dirty="0"/>
              <a:t>and your own projects.</a:t>
            </a:r>
          </a:p>
          <a:p>
            <a:pPr marL="0" indent="0">
              <a:buNone/>
            </a:pPr>
            <a:endParaRPr lang="en-US" altLang="en-US" sz="4800" dirty="0"/>
          </a:p>
          <a:p>
            <a:pPr marL="0" indent="0">
              <a:buNone/>
            </a:pPr>
            <a:r>
              <a:rPr lang="en-US" altLang="en-US" sz="4800" dirty="0"/>
              <a:t>The only way to learn is to do.</a:t>
            </a:r>
          </a:p>
          <a:p>
            <a:pPr marL="0" indent="0">
              <a:buNone/>
            </a:pPr>
            <a:r>
              <a:rPr lang="en-US" altLang="en-US" sz="4800" dirty="0"/>
              <a:t>Don’t expect to learn everything from your school or employer.</a:t>
            </a:r>
          </a:p>
        </p:txBody>
      </p:sp>
      <p:sp>
        <p:nvSpPr>
          <p:cNvPr id="921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eaLnBrk="1" hangingPunct="1"/>
            <a:fld id="{0BD8C173-5E65-44D9-A878-05D0C002934E}" type="slidenum">
              <a:rPr lang="en-US" altLang="en-US">
                <a:solidFill>
                  <a:srgbClr val="3B3C3B"/>
                </a:solidFill>
                <a:latin typeface="Lucida Sans Unicode" charset="0"/>
                <a:ea typeface="Lucida Sans Unicode" charset="0"/>
                <a:cs typeface="Lucida Sans Unicode" charset="0"/>
                <a:sym typeface="Lucida Sans Unicode" charset="0"/>
              </a:rPr>
              <a:pPr eaLnBrk="1" hangingPunct="1"/>
              <a:t>17</a:t>
            </a:fld>
            <a:endParaRPr lang="en-US" altLang="en-US">
              <a:solidFill>
                <a:srgbClr val="3B3C3B"/>
              </a:solidFill>
              <a:latin typeface="Lucida Sans Unicode" charset="0"/>
              <a:ea typeface="Lucida Sans Unicode" charset="0"/>
              <a:cs typeface="Lucida Sans Unicode" charset="0"/>
              <a:sym typeface="Lucida Sans Unicode" charset="0"/>
            </a:endParaRPr>
          </a:p>
        </p:txBody>
      </p:sp>
      <p:pic>
        <p:nvPicPr>
          <p:cNvPr id="9219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565" y="1290173"/>
            <a:ext cx="279400" cy="59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80554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5D4CBDA-0644-4A9F-9C3D-181716F261AC}" type="slidenum">
              <a:rPr lang="en-US" altLang="en-US" smtClean="0"/>
              <a:pPr>
                <a:defRPr/>
              </a:pPr>
              <a:t>18</a:t>
            </a:fld>
            <a:endParaRPr lang="en-US" alt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381740" y="206188"/>
            <a:ext cx="11407805" cy="464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91440" bIns="5080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SzPct val="77000"/>
              <a:buFont typeface="Wingdings" pitchFamily="2" charset="2"/>
              <a:defRPr sz="2700">
                <a:solidFill>
                  <a:srgbClr val="391E58"/>
                </a:solidFill>
                <a:latin typeface="+mn-lt"/>
                <a:ea typeface="+mn-ea"/>
                <a:cs typeface="+mn-cs"/>
                <a:sym typeface="DaxOT-Regular" charset="0"/>
              </a:defRPr>
            </a:lvl1pPr>
            <a:lvl2pPr marL="444500" indent="-2286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SzPct val="77000"/>
              <a:buFontTx/>
              <a:buBlip>
                <a:blip r:embed="rId3"/>
              </a:buBlip>
              <a:defRPr sz="2300">
                <a:solidFill>
                  <a:srgbClr val="3B3C3B"/>
                </a:solidFill>
                <a:latin typeface="+mn-lt"/>
                <a:ea typeface="+mn-ea"/>
                <a:cs typeface="+mn-cs"/>
                <a:sym typeface="DaxOT-Regular" charset="0"/>
              </a:defRPr>
            </a:lvl2pPr>
            <a:lvl3pPr marL="682625" indent="-228600" algn="l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SzPct val="69000"/>
              <a:buFontTx/>
              <a:buBlip>
                <a:blip r:embed="rId3"/>
              </a:buBlip>
              <a:defRPr sz="2100">
                <a:solidFill>
                  <a:srgbClr val="3B3C3B"/>
                </a:solidFill>
                <a:latin typeface="+mn-lt"/>
                <a:ea typeface="+mn-ea"/>
                <a:cs typeface="+mn-cs"/>
                <a:sym typeface="DaxOT-Regular" charset="0"/>
              </a:defRPr>
            </a:lvl3pPr>
            <a:lvl4pPr marL="915988" indent="-228600" algn="l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SzPct val="62000"/>
              <a:buFontTx/>
              <a:buBlip>
                <a:blip r:embed="rId3"/>
              </a:buBlip>
              <a:defRPr sz="1900">
                <a:solidFill>
                  <a:srgbClr val="3B3C3B"/>
                </a:solidFill>
                <a:latin typeface="+mn-lt"/>
                <a:ea typeface="+mn-ea"/>
                <a:cs typeface="+mn-cs"/>
                <a:sym typeface="DaxOT-Regular" charset="0"/>
              </a:defRPr>
            </a:lvl4pPr>
            <a:lvl5pPr marL="1157288" indent="-228600" algn="l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SzPct val="62000"/>
              <a:buFontTx/>
              <a:buBlip>
                <a:blip r:embed="rId3"/>
              </a:buBlip>
              <a:defRPr sz="2000">
                <a:solidFill>
                  <a:srgbClr val="3B3C3B"/>
                </a:solidFill>
                <a:latin typeface="+mn-lt"/>
                <a:ea typeface="+mn-ea"/>
                <a:cs typeface="+mn-cs"/>
                <a:sym typeface="DaxOT-Regular" charset="0"/>
              </a:defRPr>
            </a:lvl5pPr>
            <a:lvl6pPr marL="1614488" indent="-228600" algn="l" rtl="0" fontAlgn="base">
              <a:spcBef>
                <a:spcPts val="400"/>
              </a:spcBef>
              <a:spcAft>
                <a:spcPct val="0"/>
              </a:spcAft>
              <a:buSzPct val="62000"/>
              <a:buChar char="•"/>
              <a:defRPr sz="2000">
                <a:solidFill>
                  <a:srgbClr val="3B3C3B"/>
                </a:solidFill>
                <a:latin typeface="+mn-lt"/>
                <a:ea typeface="+mn-ea"/>
                <a:cs typeface="+mn-cs"/>
                <a:sym typeface="DaxOT-Regular" charset="0"/>
              </a:defRPr>
            </a:lvl6pPr>
            <a:lvl7pPr marL="2071688" indent="-228600" algn="l" rtl="0" fontAlgn="base">
              <a:spcBef>
                <a:spcPts val="400"/>
              </a:spcBef>
              <a:spcAft>
                <a:spcPct val="0"/>
              </a:spcAft>
              <a:buSzPct val="62000"/>
              <a:buChar char="•"/>
              <a:defRPr sz="2000">
                <a:solidFill>
                  <a:srgbClr val="3B3C3B"/>
                </a:solidFill>
                <a:latin typeface="+mn-lt"/>
                <a:ea typeface="+mn-ea"/>
                <a:cs typeface="+mn-cs"/>
                <a:sym typeface="DaxOT-Regular" charset="0"/>
              </a:defRPr>
            </a:lvl7pPr>
            <a:lvl8pPr marL="2528888" indent="-228600" algn="l" rtl="0" fontAlgn="base">
              <a:spcBef>
                <a:spcPts val="400"/>
              </a:spcBef>
              <a:spcAft>
                <a:spcPct val="0"/>
              </a:spcAft>
              <a:buSzPct val="62000"/>
              <a:buChar char="•"/>
              <a:defRPr sz="2000">
                <a:solidFill>
                  <a:srgbClr val="3B3C3B"/>
                </a:solidFill>
                <a:latin typeface="+mn-lt"/>
                <a:ea typeface="+mn-ea"/>
                <a:cs typeface="+mn-cs"/>
                <a:sym typeface="DaxOT-Regular" charset="0"/>
              </a:defRPr>
            </a:lvl8pPr>
            <a:lvl9pPr marL="2986088" indent="-228600" algn="l" rtl="0" fontAlgn="base">
              <a:spcBef>
                <a:spcPts val="400"/>
              </a:spcBef>
              <a:spcAft>
                <a:spcPct val="0"/>
              </a:spcAft>
              <a:buSzPct val="62000"/>
              <a:buChar char="•"/>
              <a:defRPr sz="2000">
                <a:solidFill>
                  <a:srgbClr val="3B3C3B"/>
                </a:solidFill>
                <a:latin typeface="+mn-lt"/>
                <a:ea typeface="+mn-ea"/>
                <a:cs typeface="+mn-cs"/>
                <a:sym typeface="DaxOT-Regular" charset="0"/>
              </a:defRPr>
            </a:lvl9pPr>
          </a:lstStyle>
          <a:p>
            <a:pPr marL="227013" indent="-227013">
              <a:buFont typeface="Arial" panose="020B0604020202020204" pitchFamily="34" charset="0"/>
              <a:buChar char="•"/>
            </a:pPr>
            <a:r>
              <a:rPr lang="en-US" sz="4400" kern="0" dirty="0">
                <a:latin typeface="Panton" panose="00000500000000000000" pitchFamily="50" charset="0"/>
                <a:cs typeface="Arial" panose="020B0604020202020204" pitchFamily="34" charset="0"/>
              </a:rPr>
              <a:t>Join SQL PASS (sqlpass.org) or the .NET Foundation and other local user groups </a:t>
            </a:r>
            <a:br>
              <a:rPr lang="en-US" sz="4400" kern="0" dirty="0">
                <a:latin typeface="Panton" panose="00000500000000000000" pitchFamily="50" charset="0"/>
                <a:cs typeface="Arial" panose="020B0604020202020204" pitchFamily="34" charset="0"/>
              </a:rPr>
            </a:br>
            <a:r>
              <a:rPr lang="en-US" sz="4400" kern="0" dirty="0">
                <a:latin typeface="Panton" panose="00000500000000000000" pitchFamily="50" charset="0"/>
                <a:cs typeface="Arial" panose="020B0604020202020204" pitchFamily="34" charset="0"/>
              </a:rPr>
              <a:t>and other tech organizations for your field</a:t>
            </a:r>
          </a:p>
          <a:p>
            <a:pPr marL="227013" indent="-227013">
              <a:buFont typeface="Arial" panose="020B0604020202020204" pitchFamily="34" charset="0"/>
              <a:buChar char="•"/>
            </a:pPr>
            <a:r>
              <a:rPr lang="en-US" sz="4400" kern="0" dirty="0">
                <a:latin typeface="Panton" panose="00000500000000000000" pitchFamily="50" charset="0"/>
                <a:cs typeface="Arial" panose="020B0604020202020204" pitchFamily="34" charset="0"/>
              </a:rPr>
              <a:t>Join your local User Group</a:t>
            </a:r>
            <a:br>
              <a:rPr lang="en-US" sz="4400" kern="0" dirty="0">
                <a:latin typeface="Panton" panose="00000500000000000000" pitchFamily="50" charset="0"/>
                <a:cs typeface="Arial" panose="020B0604020202020204" pitchFamily="34" charset="0"/>
              </a:rPr>
            </a:br>
            <a:r>
              <a:rPr lang="en-US" sz="4400" kern="0" dirty="0">
                <a:latin typeface="Panton" panose="00000500000000000000" pitchFamily="50" charset="0"/>
                <a:cs typeface="Arial" panose="020B0604020202020204" pitchFamily="34" charset="0"/>
              </a:rPr>
              <a:t> 	(</a:t>
            </a:r>
            <a:r>
              <a:rPr lang="en-US" sz="4400" kern="0" dirty="0">
                <a:latin typeface="Panton" panose="00000500000000000000" pitchFamily="50" charset="0"/>
                <a:cs typeface="Arial" panose="020B0604020202020204" pitchFamily="34" charset="0"/>
                <a:hlinkClick r:id="rId4"/>
              </a:rPr>
              <a:t>BRSSUG.org</a:t>
            </a:r>
            <a:r>
              <a:rPr lang="en-US" sz="4400" kern="0" dirty="0">
                <a:latin typeface="Panton" panose="00000500000000000000" pitchFamily="50" charset="0"/>
                <a:cs typeface="Arial" panose="020B0604020202020204" pitchFamily="34" charset="0"/>
              </a:rPr>
              <a:t> has links to many)</a:t>
            </a:r>
          </a:p>
          <a:p>
            <a:pPr marL="227013" indent="-227013">
              <a:buFont typeface="Arial" panose="020B0604020202020204" pitchFamily="34" charset="0"/>
              <a:buChar char="•"/>
            </a:pPr>
            <a:r>
              <a:rPr lang="en-US" sz="4400" kern="0" dirty="0">
                <a:latin typeface="Panton" panose="00000500000000000000" pitchFamily="50" charset="0"/>
                <a:cs typeface="Arial" panose="020B0604020202020204" pitchFamily="34" charset="0"/>
              </a:rPr>
              <a:t>Go to stuff like this conference: </a:t>
            </a:r>
            <a:br>
              <a:rPr lang="en-US" sz="4400" kern="0" dirty="0">
                <a:latin typeface="Panton" panose="00000500000000000000" pitchFamily="50" charset="0"/>
                <a:cs typeface="Arial" panose="020B0604020202020204" pitchFamily="34" charset="0"/>
              </a:rPr>
            </a:br>
            <a:r>
              <a:rPr lang="en-US" sz="4400" kern="0" dirty="0">
                <a:latin typeface="Panton" panose="00000500000000000000" pitchFamily="50" charset="0"/>
                <a:cs typeface="Arial" panose="020B0604020202020204" pitchFamily="34" charset="0"/>
              </a:rPr>
              <a:t>	congrats, you’re already here!</a:t>
            </a:r>
          </a:p>
          <a:p>
            <a:pPr marL="227013" indent="-227013">
              <a:buFont typeface="Arial" panose="020B0604020202020204" pitchFamily="34" charset="0"/>
              <a:buChar char="•"/>
            </a:pPr>
            <a:r>
              <a:rPr lang="en-US" sz="4400" kern="0" dirty="0">
                <a:latin typeface="Panton" panose="00000500000000000000" pitchFamily="50" charset="0"/>
                <a:cs typeface="Arial" panose="020B0604020202020204" pitchFamily="34" charset="0"/>
              </a:rPr>
              <a:t>All this stuff is really good for your professional networking!</a:t>
            </a:r>
          </a:p>
        </p:txBody>
      </p:sp>
    </p:spTree>
    <p:extLst>
      <p:ext uri="{BB962C8B-B14F-4D97-AF65-F5344CB8AC3E}">
        <p14:creationId xmlns:p14="http://schemas.microsoft.com/office/powerpoint/2010/main" val="2181552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5D4CBDA-0644-4A9F-9C3D-181716F261AC}" type="slidenum">
              <a:rPr lang="en-US" altLang="en-US" smtClean="0"/>
              <a:pPr>
                <a:defRPr/>
              </a:pPr>
              <a:t>19</a:t>
            </a:fld>
            <a:endParaRPr lang="en-US" alt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577049" y="343929"/>
            <a:ext cx="11236009" cy="43598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91440" bIns="5080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SzPct val="77000"/>
              <a:buFont typeface="Wingdings" pitchFamily="2" charset="2"/>
              <a:defRPr sz="2700">
                <a:solidFill>
                  <a:srgbClr val="391E58"/>
                </a:solidFill>
                <a:latin typeface="+mn-lt"/>
                <a:ea typeface="+mn-ea"/>
                <a:cs typeface="+mn-cs"/>
                <a:sym typeface="DaxOT-Regular" charset="0"/>
              </a:defRPr>
            </a:lvl1pPr>
            <a:lvl2pPr marL="444500" indent="-2286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SzPct val="77000"/>
              <a:buFontTx/>
              <a:buBlip>
                <a:blip r:embed="rId3"/>
              </a:buBlip>
              <a:defRPr sz="2300">
                <a:solidFill>
                  <a:srgbClr val="3B3C3B"/>
                </a:solidFill>
                <a:latin typeface="+mn-lt"/>
                <a:ea typeface="+mn-ea"/>
                <a:cs typeface="+mn-cs"/>
                <a:sym typeface="DaxOT-Regular" charset="0"/>
              </a:defRPr>
            </a:lvl2pPr>
            <a:lvl3pPr marL="682625" indent="-228600" algn="l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SzPct val="69000"/>
              <a:buFontTx/>
              <a:buBlip>
                <a:blip r:embed="rId3"/>
              </a:buBlip>
              <a:defRPr sz="2100">
                <a:solidFill>
                  <a:srgbClr val="3B3C3B"/>
                </a:solidFill>
                <a:latin typeface="+mn-lt"/>
                <a:ea typeface="+mn-ea"/>
                <a:cs typeface="+mn-cs"/>
                <a:sym typeface="DaxOT-Regular" charset="0"/>
              </a:defRPr>
            </a:lvl3pPr>
            <a:lvl4pPr marL="915988" indent="-228600" algn="l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SzPct val="62000"/>
              <a:buFontTx/>
              <a:buBlip>
                <a:blip r:embed="rId3"/>
              </a:buBlip>
              <a:defRPr sz="1900">
                <a:solidFill>
                  <a:srgbClr val="3B3C3B"/>
                </a:solidFill>
                <a:latin typeface="+mn-lt"/>
                <a:ea typeface="+mn-ea"/>
                <a:cs typeface="+mn-cs"/>
                <a:sym typeface="DaxOT-Regular" charset="0"/>
              </a:defRPr>
            </a:lvl4pPr>
            <a:lvl5pPr marL="1157288" indent="-228600" algn="l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SzPct val="62000"/>
              <a:buFontTx/>
              <a:buBlip>
                <a:blip r:embed="rId3"/>
              </a:buBlip>
              <a:defRPr sz="2000">
                <a:solidFill>
                  <a:srgbClr val="3B3C3B"/>
                </a:solidFill>
                <a:latin typeface="+mn-lt"/>
                <a:ea typeface="+mn-ea"/>
                <a:cs typeface="+mn-cs"/>
                <a:sym typeface="DaxOT-Regular" charset="0"/>
              </a:defRPr>
            </a:lvl5pPr>
            <a:lvl6pPr marL="1614488" indent="-228600" algn="l" rtl="0" fontAlgn="base">
              <a:spcBef>
                <a:spcPts val="400"/>
              </a:spcBef>
              <a:spcAft>
                <a:spcPct val="0"/>
              </a:spcAft>
              <a:buSzPct val="62000"/>
              <a:buChar char="•"/>
              <a:defRPr sz="2000">
                <a:solidFill>
                  <a:srgbClr val="3B3C3B"/>
                </a:solidFill>
                <a:latin typeface="+mn-lt"/>
                <a:ea typeface="+mn-ea"/>
                <a:cs typeface="+mn-cs"/>
                <a:sym typeface="DaxOT-Regular" charset="0"/>
              </a:defRPr>
            </a:lvl6pPr>
            <a:lvl7pPr marL="2071688" indent="-228600" algn="l" rtl="0" fontAlgn="base">
              <a:spcBef>
                <a:spcPts val="400"/>
              </a:spcBef>
              <a:spcAft>
                <a:spcPct val="0"/>
              </a:spcAft>
              <a:buSzPct val="62000"/>
              <a:buChar char="•"/>
              <a:defRPr sz="2000">
                <a:solidFill>
                  <a:srgbClr val="3B3C3B"/>
                </a:solidFill>
                <a:latin typeface="+mn-lt"/>
                <a:ea typeface="+mn-ea"/>
                <a:cs typeface="+mn-cs"/>
                <a:sym typeface="DaxOT-Regular" charset="0"/>
              </a:defRPr>
            </a:lvl7pPr>
            <a:lvl8pPr marL="2528888" indent="-228600" algn="l" rtl="0" fontAlgn="base">
              <a:spcBef>
                <a:spcPts val="400"/>
              </a:spcBef>
              <a:spcAft>
                <a:spcPct val="0"/>
              </a:spcAft>
              <a:buSzPct val="62000"/>
              <a:buChar char="•"/>
              <a:defRPr sz="2000">
                <a:solidFill>
                  <a:srgbClr val="3B3C3B"/>
                </a:solidFill>
                <a:latin typeface="+mn-lt"/>
                <a:ea typeface="+mn-ea"/>
                <a:cs typeface="+mn-cs"/>
                <a:sym typeface="DaxOT-Regular" charset="0"/>
              </a:defRPr>
            </a:lvl8pPr>
            <a:lvl9pPr marL="2986088" indent="-228600" algn="l" rtl="0" fontAlgn="base">
              <a:spcBef>
                <a:spcPts val="400"/>
              </a:spcBef>
              <a:spcAft>
                <a:spcPct val="0"/>
              </a:spcAft>
              <a:buSzPct val="62000"/>
              <a:buChar char="•"/>
              <a:defRPr sz="2000">
                <a:solidFill>
                  <a:srgbClr val="3B3C3B"/>
                </a:solidFill>
                <a:latin typeface="+mn-lt"/>
                <a:ea typeface="+mn-ea"/>
                <a:cs typeface="+mn-cs"/>
                <a:sym typeface="DaxOT-Regular" charset="0"/>
              </a:defRPr>
            </a:lvl9pPr>
          </a:lstStyle>
          <a:p>
            <a:pPr marL="227013" indent="-227013">
              <a:buFont typeface="Arial" panose="020B0604020202020204" pitchFamily="34" charset="0"/>
              <a:buChar char="•"/>
            </a:pPr>
            <a:r>
              <a:rPr lang="en-US" sz="4200" kern="0" dirty="0">
                <a:latin typeface="Panton" panose="00000500000000000000" pitchFamily="50" charset="0"/>
                <a:cs typeface="Arial" panose="020B0604020202020204" pitchFamily="34" charset="0"/>
              </a:rPr>
              <a:t>Write a blog post explaining a topic in your field, even if it beginner-level, even if nobody reads it</a:t>
            </a:r>
          </a:p>
          <a:p>
            <a:pPr marL="227013" indent="-227013">
              <a:buFont typeface="Arial" panose="020B0604020202020204" pitchFamily="34" charset="0"/>
              <a:buChar char="•"/>
            </a:pPr>
            <a:r>
              <a:rPr lang="en-US" sz="4200" kern="0" dirty="0">
                <a:latin typeface="Panton" panose="00000500000000000000" pitchFamily="50" charset="0"/>
                <a:cs typeface="Arial" panose="020B0604020202020204" pitchFamily="34" charset="0"/>
              </a:rPr>
              <a:t>Give a 10-15 min Lightning Round talk to your local user group</a:t>
            </a:r>
          </a:p>
          <a:p>
            <a:pPr marL="227013" indent="-227013">
              <a:buFont typeface="Arial" panose="020B0604020202020204" pitchFamily="34" charset="0"/>
              <a:buChar char="•"/>
            </a:pPr>
            <a:r>
              <a:rPr lang="en-US" sz="4200" kern="0" dirty="0">
                <a:latin typeface="Panton" panose="00000500000000000000" pitchFamily="50" charset="0"/>
                <a:cs typeface="Arial" panose="020B0604020202020204" pitchFamily="34" charset="0"/>
              </a:rPr>
              <a:t>Give a lunch and learn at your office</a:t>
            </a:r>
          </a:p>
          <a:p>
            <a:pPr marL="227013" indent="-227013">
              <a:buFont typeface="Arial" panose="020B0604020202020204" pitchFamily="34" charset="0"/>
              <a:buChar char="•"/>
            </a:pPr>
            <a:r>
              <a:rPr lang="en-US" sz="4200" kern="0" dirty="0">
                <a:latin typeface="Panton" panose="00000500000000000000" pitchFamily="50" charset="0"/>
                <a:cs typeface="Arial" panose="020B0604020202020204" pitchFamily="34" charset="0"/>
              </a:rPr>
              <a:t>Give a 60 presentation to your local user group</a:t>
            </a:r>
          </a:p>
          <a:p>
            <a:pPr marL="227013" indent="-227013">
              <a:buFont typeface="Arial" panose="020B0604020202020204" pitchFamily="34" charset="0"/>
              <a:buChar char="•"/>
            </a:pPr>
            <a:r>
              <a:rPr lang="en-US" sz="4200" kern="0" dirty="0">
                <a:latin typeface="Panton" panose="00000500000000000000" pitchFamily="50" charset="0"/>
                <a:cs typeface="Arial" panose="020B0604020202020204" pitchFamily="34" charset="0"/>
              </a:rPr>
              <a:t>Give a presentation at SQLSaturday or Tech Fest or Activ8 Conference!</a:t>
            </a:r>
          </a:p>
          <a:p>
            <a:pPr marL="227013" indent="-227013">
              <a:buFont typeface="Arial" panose="020B0604020202020204" pitchFamily="34" charset="0"/>
              <a:buChar char="•"/>
            </a:pPr>
            <a:endParaRPr lang="en-US" sz="4200" kern="0" dirty="0">
              <a:latin typeface="Panton" panose="00000500000000000000" pitchFamily="50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4104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FE6FA6-C319-41E6-A855-C0F9CAD76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Databases 101 for the Aspiring App Dev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97F8B1-66DC-42FE-ADC1-8270814C5A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en-US" sz="4000" dirty="0"/>
              <a:t>Differences between a database and other storage options</a:t>
            </a:r>
          </a:p>
          <a:p>
            <a:pPr lvl="1">
              <a:lnSpc>
                <a:spcPct val="120000"/>
              </a:lnSpc>
            </a:pPr>
            <a:r>
              <a:rPr lang="en-US" sz="3600" dirty="0"/>
              <a:t>What’s NOT a database</a:t>
            </a:r>
          </a:p>
          <a:p>
            <a:pPr lvl="1">
              <a:lnSpc>
                <a:spcPct val="120000"/>
              </a:lnSpc>
            </a:pPr>
            <a:r>
              <a:rPr lang="en-US" sz="3600" dirty="0"/>
              <a:t>What is a database</a:t>
            </a:r>
          </a:p>
          <a:p>
            <a:pPr lvl="1">
              <a:lnSpc>
                <a:spcPct val="120000"/>
              </a:lnSpc>
            </a:pPr>
            <a:r>
              <a:rPr lang="en-US" sz="3600" dirty="0"/>
              <a:t>ACID compliant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SQL Server Tooling </a:t>
            </a:r>
          </a:p>
          <a:p>
            <a:pPr lvl="1">
              <a:lnSpc>
                <a:spcPct val="120000"/>
              </a:lnSpc>
            </a:pPr>
            <a:r>
              <a:rPr lang="en-US" sz="3600" dirty="0"/>
              <a:t>How to Get SQL Server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DR basics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Security Basics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Normalization</a:t>
            </a:r>
          </a:p>
          <a:p>
            <a:pPr lvl="1">
              <a:lnSpc>
                <a:spcPct val="120000"/>
              </a:lnSpc>
            </a:pPr>
            <a:r>
              <a:rPr lang="en-US" sz="3600" dirty="0"/>
              <a:t>Live demo</a:t>
            </a:r>
          </a:p>
        </p:txBody>
      </p:sp>
    </p:spTree>
    <p:extLst>
      <p:ext uri="{BB962C8B-B14F-4D97-AF65-F5344CB8AC3E}">
        <p14:creationId xmlns:p14="http://schemas.microsoft.com/office/powerpoint/2010/main" val="12205879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Also: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5D4CBDA-0644-4A9F-9C3D-181716F261AC}" type="slidenum">
              <a:rPr lang="en-US" altLang="en-US" smtClean="0"/>
              <a:pPr>
                <a:defRPr/>
              </a:pPr>
              <a:t>20</a:t>
            </a:fld>
            <a:endParaRPr lang="en-US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92369" y="1120588"/>
            <a:ext cx="11482753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4000" kern="0" dirty="0">
                <a:latin typeface="Panton" panose="00000500000000000000" pitchFamily="50" charset="0"/>
                <a:cs typeface="Arial" panose="020B0604020202020204" pitchFamily="34" charset="0"/>
              </a:rPr>
              <a:t>Get organized. Keeping getting more organized than you were before. Take notes in OneNote or Keep or something, not on paper. 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4000" kern="0" dirty="0">
                <a:latin typeface="Panton" panose="00000500000000000000" pitchFamily="50" charset="0"/>
                <a:cs typeface="Arial" panose="020B0604020202020204" pitchFamily="34" charset="0"/>
              </a:rPr>
              <a:t>Get a task list, calendar, etc.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4000" kern="0" dirty="0">
                <a:latin typeface="Panton" panose="00000500000000000000" pitchFamily="50" charset="0"/>
                <a:cs typeface="Arial" panose="020B0604020202020204" pitchFamily="34" charset="0"/>
              </a:rPr>
              <a:t> The method and idea needs to be YOURS.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4000" kern="0" dirty="0">
                <a:latin typeface="Panton" panose="00000500000000000000" pitchFamily="50" charset="0"/>
                <a:cs typeface="Arial" panose="020B0604020202020204" pitchFamily="34" charset="0"/>
              </a:rPr>
              <a:t>Stop fearing being wrong, start fearing becoming obsolete. Stay technical!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4000" kern="0" dirty="0">
                <a:latin typeface="Panton" panose="00000500000000000000" pitchFamily="50" charset="0"/>
                <a:cs typeface="Arial" panose="020B0604020202020204" pitchFamily="34" charset="0"/>
              </a:rPr>
              <a:t>Learn to admit when you’re wrong, </a:t>
            </a:r>
            <a:br>
              <a:rPr lang="en-US" sz="4000" kern="0" dirty="0">
                <a:latin typeface="Panton" panose="00000500000000000000" pitchFamily="50" charset="0"/>
                <a:cs typeface="Arial" panose="020B0604020202020204" pitchFamily="34" charset="0"/>
              </a:rPr>
            </a:br>
            <a:r>
              <a:rPr lang="en-US" sz="4000" kern="0" dirty="0">
                <a:latin typeface="Panton" panose="00000500000000000000" pitchFamily="50" charset="0"/>
                <a:cs typeface="Arial" panose="020B0604020202020204" pitchFamily="34" charset="0"/>
              </a:rPr>
              <a:t>and stop wasting time covering it up.</a:t>
            </a:r>
          </a:p>
        </p:txBody>
      </p:sp>
    </p:spTree>
    <p:extLst>
      <p:ext uri="{BB962C8B-B14F-4D97-AF65-F5344CB8AC3E}">
        <p14:creationId xmlns:p14="http://schemas.microsoft.com/office/powerpoint/2010/main" val="300155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Also: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5D4CBDA-0644-4A9F-9C3D-181716F261AC}" type="slidenum">
              <a:rPr lang="en-US" altLang="en-US" smtClean="0"/>
              <a:pPr>
                <a:defRPr/>
              </a:pPr>
              <a:t>21</a:t>
            </a:fld>
            <a:endParaRPr lang="en-US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92369" y="1120588"/>
            <a:ext cx="11482753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kern="0" dirty="0">
                <a:latin typeface="Panton" panose="00000500000000000000" pitchFamily="50" charset="0"/>
                <a:cs typeface="Arial" panose="020B0604020202020204" pitchFamily="34" charset="0"/>
              </a:rPr>
              <a:t>3. Think you understand something? Find out. </a:t>
            </a:r>
          </a:p>
          <a:p>
            <a:r>
              <a:rPr lang="en-US" sz="4000" kern="0" dirty="0">
                <a:latin typeface="Panton" panose="00000500000000000000" pitchFamily="50" charset="0"/>
                <a:cs typeface="Arial" panose="020B0604020202020204" pitchFamily="34" charset="0"/>
              </a:rPr>
              <a:t>	Try blogging about it, or speaking about it. </a:t>
            </a:r>
          </a:p>
          <a:p>
            <a:r>
              <a:rPr lang="en-US" sz="4000" kern="0" dirty="0">
                <a:latin typeface="Panton" panose="00000500000000000000" pitchFamily="50" charset="0"/>
                <a:cs typeface="Arial" panose="020B0604020202020204" pitchFamily="34" charset="0"/>
              </a:rPr>
              <a:t>4. Have a can-do attitude.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4000" kern="0" dirty="0">
                <a:latin typeface="Panton" panose="00000500000000000000" pitchFamily="50" charset="0"/>
                <a:cs typeface="Arial" panose="020B0604020202020204" pitchFamily="34" charset="0"/>
              </a:rPr>
              <a:t>Don’t be a fault-finder.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4000" kern="0" dirty="0">
                <a:latin typeface="Panton" panose="00000500000000000000" pitchFamily="50" charset="0"/>
                <a:cs typeface="Arial" panose="020B0604020202020204" pitchFamily="34" charset="0"/>
              </a:rPr>
              <a:t>Don’t think of roadblocks as a default method of contributing to discussion.</a:t>
            </a:r>
          </a:p>
          <a:p>
            <a:pPr marL="457200" indent="-457200">
              <a:buFont typeface="+mj-lt"/>
              <a:buAutoNum type="arabicPeriod" startAt="5"/>
            </a:pPr>
            <a:r>
              <a:rPr lang="en-US" sz="4000" kern="0" dirty="0">
                <a:latin typeface="Panton" panose="00000500000000000000" pitchFamily="50" charset="0"/>
                <a:cs typeface="Arial" panose="020B0604020202020204" pitchFamily="34" charset="0"/>
              </a:rPr>
              <a:t>Start treating your fellow students, coworkers, and colleagues in the community like friends, not like assets or competition or frenemies.</a:t>
            </a:r>
          </a:p>
          <a:p>
            <a:pPr lvl="1"/>
            <a:endParaRPr lang="en-US" sz="4000" kern="0" dirty="0">
              <a:latin typeface="Panton" panose="00000500000000000000" pitchFamily="50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7119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Also: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5D4CBDA-0644-4A9F-9C3D-181716F261AC}" type="slidenum">
              <a:rPr lang="en-US" altLang="en-US" smtClean="0"/>
              <a:pPr>
                <a:defRPr/>
              </a:pPr>
              <a:t>22</a:t>
            </a:fld>
            <a:endParaRPr lang="en-US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31694" y="1120588"/>
            <a:ext cx="1167437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 startAt="6"/>
            </a:pPr>
            <a:r>
              <a:rPr lang="en-US" sz="4800" dirty="0"/>
              <a:t> Never pass up an opportunity to give a sincere "Great job!"</a:t>
            </a:r>
          </a:p>
          <a:p>
            <a:pPr marL="342900" indent="-342900">
              <a:buFont typeface="+mj-lt"/>
              <a:buAutoNum type="arabicPeriod" startAt="6"/>
            </a:pPr>
            <a:r>
              <a:rPr lang="en-US" sz="4800" dirty="0"/>
              <a:t> Never ask a woman if she is pregnant.</a:t>
            </a:r>
          </a:p>
          <a:p>
            <a:pPr marL="342900" indent="-342900">
              <a:buFont typeface="+mj-lt"/>
              <a:buAutoNum type="arabicPeriod" startAt="6"/>
            </a:pPr>
            <a:r>
              <a:rPr lang="en-US" sz="4800" dirty="0"/>
              <a:t> Never ask a woman if she is a “booth babe”.</a:t>
            </a:r>
          </a:p>
          <a:p>
            <a:pPr marL="342900" indent="-342900">
              <a:buFont typeface="+mj-lt"/>
              <a:buAutoNum type="arabicPeriod" startAt="6"/>
            </a:pPr>
            <a:r>
              <a:rPr lang="en-US" sz="4800" dirty="0"/>
              <a:t> Don’t hate. </a:t>
            </a:r>
          </a:p>
          <a:p>
            <a:pPr marL="342900" indent="-342900">
              <a:buFont typeface="+mj-lt"/>
              <a:buAutoNum type="arabicPeriod" startAt="6"/>
            </a:pPr>
            <a:r>
              <a:rPr lang="en-US" sz="4800" dirty="0"/>
              <a:t> </a:t>
            </a:r>
            <a:r>
              <a:rPr lang="en-US" sz="4800" strike="sngStrike" dirty="0"/>
              <a:t>Caffeinate</a:t>
            </a:r>
            <a:r>
              <a:rPr lang="en-US" sz="4800" dirty="0"/>
              <a:t>. Activate!</a:t>
            </a:r>
          </a:p>
        </p:txBody>
      </p:sp>
    </p:spTree>
    <p:extLst>
      <p:ext uri="{BB962C8B-B14F-4D97-AF65-F5344CB8AC3E}">
        <p14:creationId xmlns:p14="http://schemas.microsoft.com/office/powerpoint/2010/main" val="2008525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B3C1D3-B548-4354-A984-199785662E3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Ready?</a:t>
            </a:r>
          </a:p>
        </p:txBody>
      </p:sp>
    </p:spTree>
    <p:extLst>
      <p:ext uri="{BB962C8B-B14F-4D97-AF65-F5344CB8AC3E}">
        <p14:creationId xmlns:p14="http://schemas.microsoft.com/office/powerpoint/2010/main" val="15091463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35EA583-93C6-485C-98B3-1A4C78DC4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Not a Database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D43CC9E-2272-4342-89E7-EFDDBCE427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28165"/>
            <a:ext cx="10515600" cy="4948798"/>
          </a:xfrm>
        </p:spPr>
        <p:txBody>
          <a:bodyPr>
            <a:normAutofit/>
          </a:bodyPr>
          <a:lstStyle/>
          <a:p>
            <a:pPr fontAlgn="ctr"/>
            <a:r>
              <a:rPr lang="en-US" dirty="0"/>
              <a:t>Flat files </a:t>
            </a:r>
          </a:p>
          <a:p>
            <a:pPr lvl="1" fontAlgn="ctr"/>
            <a:r>
              <a:rPr lang="en-US" dirty="0"/>
              <a:t>Including </a:t>
            </a:r>
            <a:r>
              <a:rPr lang="en-US" dirty="0" err="1"/>
              <a:t>json</a:t>
            </a:r>
            <a:r>
              <a:rPr lang="en-US" dirty="0"/>
              <a:t> and xml</a:t>
            </a:r>
          </a:p>
          <a:p>
            <a:pPr fontAlgn="ctr"/>
            <a:r>
              <a:rPr lang="en-US" dirty="0"/>
              <a:t>Azure Table storage</a:t>
            </a:r>
          </a:p>
          <a:p>
            <a:pPr fontAlgn="ctr"/>
            <a:r>
              <a:rPr lang="en-US" dirty="0"/>
              <a:t>Microsoft Access databases </a:t>
            </a:r>
          </a:p>
          <a:p>
            <a:pPr lvl="1" fontAlgn="ctr"/>
            <a:r>
              <a:rPr lang="en-US" dirty="0"/>
              <a:t>Not designed for Concurrency</a:t>
            </a:r>
          </a:p>
          <a:p>
            <a:pPr fontAlgn="ctr"/>
            <a:r>
              <a:rPr lang="en-US" dirty="0"/>
              <a:t>Excel - most popular BI tool in the world</a:t>
            </a:r>
          </a:p>
          <a:p>
            <a:pPr lvl="1" fontAlgn="ctr"/>
            <a:r>
              <a:rPr lang="en-US" dirty="0"/>
              <a:t>There are dangers of "</a:t>
            </a:r>
            <a:r>
              <a:rPr lang="en-US" dirty="0" err="1"/>
              <a:t>silo'ing</a:t>
            </a:r>
            <a:r>
              <a:rPr lang="en-US" dirty="0"/>
              <a:t>" data</a:t>
            </a:r>
          </a:p>
          <a:p>
            <a:pPr lvl="1" fontAlgn="ctr"/>
            <a:r>
              <a:rPr lang="en-US" dirty="0"/>
              <a:t>The Excel, PowerPivot, </a:t>
            </a:r>
            <a:r>
              <a:rPr lang="en-US" dirty="0" err="1"/>
              <a:t>PowerBI</a:t>
            </a:r>
            <a:r>
              <a:rPr lang="en-US" dirty="0"/>
              <a:t> stack</a:t>
            </a:r>
          </a:p>
          <a:p>
            <a:pPr lvl="1" fontAlgn="ctr"/>
            <a:r>
              <a:rPr lang="en-US" dirty="0"/>
              <a:t>Though, valuable tools for self-service business intelligence</a:t>
            </a:r>
          </a:p>
          <a:p>
            <a:pPr lvl="1" fontAlgn="ctr"/>
            <a:r>
              <a:rPr lang="en-US" dirty="0"/>
              <a:t>But not a database!</a:t>
            </a:r>
          </a:p>
          <a:p>
            <a:endParaRPr lang="en-US" dirty="0"/>
          </a:p>
        </p:txBody>
      </p:sp>
      <p:pic>
        <p:nvPicPr>
          <p:cNvPr id="1026" name="Picture 2" descr="Image result">
            <a:extLst>
              <a:ext uri="{FF2B5EF4-FFF2-40B4-BE49-F238E27FC236}">
                <a16:creationId xmlns:a16="http://schemas.microsoft.com/office/drawing/2014/main" id="{1352218F-4BFE-4A8A-9200-4CCC85A0F9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9892" y="2818301"/>
            <a:ext cx="535354" cy="525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azure table storage">
            <a:extLst>
              <a:ext uri="{FF2B5EF4-FFF2-40B4-BE49-F238E27FC236}">
                <a16:creationId xmlns:a16="http://schemas.microsoft.com/office/drawing/2014/main" id="{0EA81F03-3E66-4471-8DB6-0AC8823C1B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7538" y="2262553"/>
            <a:ext cx="1143000" cy="549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26E2E60-5413-4557-9C10-44A6E734C1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6507" y="1228165"/>
            <a:ext cx="511912" cy="511912"/>
          </a:xfrm>
          <a:prstGeom prst="rect">
            <a:avLst/>
          </a:prstGeom>
        </p:spPr>
      </p:pic>
      <p:pic>
        <p:nvPicPr>
          <p:cNvPr id="1036" name="Picture 12" descr="Image result for xml">
            <a:extLst>
              <a:ext uri="{FF2B5EF4-FFF2-40B4-BE49-F238E27FC236}">
                <a16:creationId xmlns:a16="http://schemas.microsoft.com/office/drawing/2014/main" id="{DB0F2110-5B5B-4C6C-B3DF-2B814B5B54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7538" y="1189578"/>
            <a:ext cx="589085" cy="589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Image result for excel">
            <a:extLst>
              <a:ext uri="{FF2B5EF4-FFF2-40B4-BE49-F238E27FC236}">
                <a16:creationId xmlns:a16="http://schemas.microsoft.com/office/drawing/2014/main" id="{BE0AD1C0-EF4B-482A-A1D3-F41C0A9E6D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7199" y="3702564"/>
            <a:ext cx="653575" cy="641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Image result for powerpivot">
            <a:extLst>
              <a:ext uri="{FF2B5EF4-FFF2-40B4-BE49-F238E27FC236}">
                <a16:creationId xmlns:a16="http://schemas.microsoft.com/office/drawing/2014/main" id="{E0953748-61D7-43C1-8EDF-94AC996659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97" t="20981" b="39500"/>
          <a:stretch/>
        </p:blipFill>
        <p:spPr bwMode="auto">
          <a:xfrm>
            <a:off x="7528039" y="4756607"/>
            <a:ext cx="1951893" cy="504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91925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35EA583-93C6-485C-98B3-1A4C78DC4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Not a Database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D43CC9E-2272-4342-89E7-EFDDBCE427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28165"/>
            <a:ext cx="11030712" cy="5533120"/>
          </a:xfrm>
        </p:spPr>
        <p:txBody>
          <a:bodyPr>
            <a:normAutofit fontScale="92500"/>
          </a:bodyPr>
          <a:lstStyle/>
          <a:p>
            <a:pPr fontAlgn="ctr"/>
            <a:r>
              <a:rPr lang="en-US" sz="3600" dirty="0"/>
              <a:t>Things that are NOT databases may do just fine:</a:t>
            </a:r>
          </a:p>
          <a:p>
            <a:pPr lvl="1" fontAlgn="ctr"/>
            <a:r>
              <a:rPr lang="en-US" sz="3200" dirty="0"/>
              <a:t>Store data for retrieval, even querying, by a user</a:t>
            </a:r>
          </a:p>
          <a:p>
            <a:pPr lvl="1" fontAlgn="ctr"/>
            <a:r>
              <a:rPr lang="en-US" sz="3200" dirty="0"/>
              <a:t>Have data appended</a:t>
            </a:r>
          </a:p>
          <a:p>
            <a:pPr lvl="1" fontAlgn="ctr"/>
            <a:r>
              <a:rPr lang="en-US" sz="3200" dirty="0"/>
              <a:t>Maybe even have some optional structure around data types</a:t>
            </a:r>
          </a:p>
          <a:p>
            <a:pPr fontAlgn="ctr"/>
            <a:r>
              <a:rPr lang="en-US" sz="3600" dirty="0"/>
              <a:t>Things that are NOT databases are not designed for:</a:t>
            </a:r>
          </a:p>
          <a:p>
            <a:pPr lvl="1" fontAlgn="ctr"/>
            <a:r>
              <a:rPr lang="en-US" sz="3200" dirty="0"/>
              <a:t>Strongly-typed data validation</a:t>
            </a:r>
          </a:p>
          <a:p>
            <a:pPr lvl="1" fontAlgn="ctr"/>
            <a:r>
              <a:rPr lang="en-US" sz="3200" dirty="0"/>
              <a:t>Transactional processing, isolated updates</a:t>
            </a:r>
          </a:p>
          <a:p>
            <a:pPr lvl="1" fontAlgn="ctr"/>
            <a:r>
              <a:rPr lang="en-US" sz="3200" dirty="0"/>
              <a:t>Disaster Recovery / High Availability</a:t>
            </a:r>
          </a:p>
          <a:p>
            <a:pPr lvl="1" fontAlgn="ctr"/>
            <a:r>
              <a:rPr lang="en-US" sz="3200" dirty="0"/>
              <a:t>Concurrency (multiple users) </a:t>
            </a:r>
          </a:p>
          <a:p>
            <a:pPr lvl="1" fontAlgn="ctr"/>
            <a:r>
              <a:rPr lang="en-US" sz="3200" dirty="0"/>
              <a:t>Corruption Detection</a:t>
            </a:r>
          </a:p>
          <a:p>
            <a:pPr lvl="1" fontAlgn="ctr"/>
            <a:r>
              <a:rPr lang="en-US" sz="3200" dirty="0"/>
              <a:t>Much more…</a:t>
            </a:r>
          </a:p>
        </p:txBody>
      </p:sp>
    </p:spTree>
    <p:extLst>
      <p:ext uri="{BB962C8B-B14F-4D97-AF65-F5344CB8AC3E}">
        <p14:creationId xmlns:p14="http://schemas.microsoft.com/office/powerpoint/2010/main" val="2357196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35EA583-93C6-485C-98B3-1A4C78DC4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MS Access is a “Database Simulator”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D43CC9E-2272-4342-89E7-EFDDBCE427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394" y="1228165"/>
            <a:ext cx="11239130" cy="4948798"/>
          </a:xfrm>
        </p:spPr>
        <p:txBody>
          <a:bodyPr>
            <a:noAutofit/>
          </a:bodyPr>
          <a:lstStyle/>
          <a:p>
            <a:pPr marL="0" indent="0" fontAlgn="ctr">
              <a:buNone/>
            </a:pPr>
            <a:r>
              <a:rPr lang="en-US" sz="3400" dirty="0"/>
              <a:t>Microsoft Access documentation is full of caveats about the lack of concurrency and scalability for Access.</a:t>
            </a:r>
          </a:p>
          <a:p>
            <a:r>
              <a:rPr lang="en-US" sz="3400" dirty="0"/>
              <a:t>The 32-bit "Microsoft Jet [the database engine inside Access] can only handle a </a:t>
            </a:r>
            <a:r>
              <a:rPr lang="en-US" sz="3400" dirty="0">
                <a:hlinkClick r:id="rId2"/>
              </a:rPr>
              <a:t>limited number of sessions</a:t>
            </a:r>
            <a:r>
              <a:rPr lang="en-US" sz="3400" dirty="0"/>
              <a:t>."</a:t>
            </a:r>
          </a:p>
          <a:p>
            <a:r>
              <a:rPr lang="en-US" sz="3400" dirty="0"/>
              <a:t>"...when </a:t>
            </a:r>
            <a:r>
              <a:rPr lang="en-US" sz="3400" b="1" dirty="0"/>
              <a:t>multiple concurrent users </a:t>
            </a:r>
            <a:r>
              <a:rPr lang="en-US" sz="3400" dirty="0"/>
              <a:t>make requests of a Microsoft Access database, </a:t>
            </a:r>
            <a:r>
              <a:rPr lang="en-US" sz="3400" dirty="0">
                <a:hlinkClick r:id="rId3"/>
              </a:rPr>
              <a:t>unpredictable results may occur</a:t>
            </a:r>
            <a:r>
              <a:rPr lang="en-US" sz="3400" dirty="0"/>
              <a:t>."</a:t>
            </a:r>
          </a:p>
          <a:p>
            <a:r>
              <a:rPr lang="en-US" sz="3400" dirty="0"/>
              <a:t>"...it was not intended (or architected) for </a:t>
            </a:r>
            <a:r>
              <a:rPr lang="en-US" sz="3400" dirty="0">
                <a:hlinkClick r:id="rId4"/>
              </a:rPr>
              <a:t>high-stress performance</a:t>
            </a:r>
            <a:r>
              <a:rPr lang="en-US" sz="3400" dirty="0"/>
              <a:t>..." </a:t>
            </a:r>
          </a:p>
          <a:p>
            <a:r>
              <a:rPr lang="en-US" sz="3400" dirty="0"/>
              <a:t>Appropriate as a front end ONLY. Store your data in a DB!</a:t>
            </a:r>
          </a:p>
        </p:txBody>
      </p:sp>
    </p:spTree>
    <p:extLst>
      <p:ext uri="{BB962C8B-B14F-4D97-AF65-F5344CB8AC3E}">
        <p14:creationId xmlns:p14="http://schemas.microsoft.com/office/powerpoint/2010/main" val="39143703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35EA583-93C6-485C-98B3-1A4C78DC4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Database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D43CC9E-2272-4342-89E7-EFDDBCE427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28165"/>
            <a:ext cx="10515600" cy="5533120"/>
          </a:xfrm>
        </p:spPr>
        <p:txBody>
          <a:bodyPr>
            <a:normAutofit fontScale="92500" lnSpcReduction="20000"/>
          </a:bodyPr>
          <a:lstStyle/>
          <a:p>
            <a:pPr fontAlgn="ctr">
              <a:lnSpc>
                <a:spcPct val="110000"/>
              </a:lnSpc>
            </a:pPr>
            <a:r>
              <a:rPr lang="en-US" sz="3600" dirty="0"/>
              <a:t>Products like Microsoft SQL Server (and Azure SQL DB)</a:t>
            </a:r>
          </a:p>
          <a:p>
            <a:pPr lvl="1" fontAlgn="ctr">
              <a:lnSpc>
                <a:spcPct val="110000"/>
              </a:lnSpc>
            </a:pPr>
            <a:r>
              <a:rPr lang="en-US" sz="3200" dirty="0"/>
              <a:t>Competitors: Oracle, MySQL, PostgreSQL, IBM DB2, SQLite</a:t>
            </a:r>
          </a:p>
          <a:p>
            <a:pPr fontAlgn="ctr">
              <a:lnSpc>
                <a:spcPct val="110000"/>
              </a:lnSpc>
            </a:pPr>
            <a:r>
              <a:rPr lang="en-US" sz="3600" dirty="0"/>
              <a:t>All follow some implementation of a universally accepted standard language for data platforms:</a:t>
            </a:r>
          </a:p>
          <a:p>
            <a:pPr lvl="1" fontAlgn="ctr">
              <a:lnSpc>
                <a:spcPct val="110000"/>
              </a:lnSpc>
            </a:pPr>
            <a:r>
              <a:rPr lang="en-US" sz="3200" dirty="0"/>
              <a:t>SQL – “Structured Query Language”</a:t>
            </a:r>
          </a:p>
          <a:p>
            <a:pPr lvl="2" fontAlgn="ctr">
              <a:lnSpc>
                <a:spcPct val="110000"/>
              </a:lnSpc>
            </a:pPr>
            <a:r>
              <a:rPr lang="en-US" sz="2800" dirty="0"/>
              <a:t>SELECT … FROM … WHERE …</a:t>
            </a:r>
          </a:p>
          <a:p>
            <a:pPr lvl="1" fontAlgn="ctr">
              <a:lnSpc>
                <a:spcPct val="110000"/>
              </a:lnSpc>
            </a:pPr>
            <a:r>
              <a:rPr lang="en-US" sz="3200" dirty="0"/>
              <a:t>Microsoft’s implementation = TSQL</a:t>
            </a:r>
          </a:p>
          <a:p>
            <a:pPr lvl="1" fontAlgn="ctr">
              <a:lnSpc>
                <a:spcPct val="110000"/>
              </a:lnSpc>
            </a:pPr>
            <a:r>
              <a:rPr lang="en-US" sz="3200" dirty="0"/>
              <a:t>Oracles implementation = PLSQL</a:t>
            </a:r>
          </a:p>
          <a:p>
            <a:pPr lvl="1" fontAlgn="ctr">
              <a:lnSpc>
                <a:spcPct val="110000"/>
              </a:lnSpc>
            </a:pPr>
            <a:r>
              <a:rPr lang="en-US" sz="3200" dirty="0"/>
              <a:t>Basics are same, but many important vendor-specific features are nonstandard, not interchangeable, require cross-training</a:t>
            </a:r>
          </a:p>
        </p:txBody>
      </p:sp>
    </p:spTree>
    <p:extLst>
      <p:ext uri="{BB962C8B-B14F-4D97-AF65-F5344CB8AC3E}">
        <p14:creationId xmlns:p14="http://schemas.microsoft.com/office/powerpoint/2010/main" val="38214439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80B4ADE-9ACF-4B20-AE99-0D5E6A1BE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EE37457-AC43-4F33-8B56-7A4D75AA33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“Structured Query Language”</a:t>
            </a:r>
          </a:p>
          <a:p>
            <a:r>
              <a:rPr lang="en-US" dirty="0"/>
              <a:t>“Sequel” not “</a:t>
            </a:r>
            <a:r>
              <a:rPr lang="en-US" dirty="0" err="1"/>
              <a:t>Ess</a:t>
            </a:r>
            <a:r>
              <a:rPr lang="en-US" dirty="0"/>
              <a:t> Que </a:t>
            </a:r>
            <a:r>
              <a:rPr lang="en-US"/>
              <a:t>Ell”</a:t>
            </a:r>
          </a:p>
          <a:p>
            <a:endParaRPr lang="en-US" dirty="0"/>
          </a:p>
          <a:p>
            <a:r>
              <a:rPr lang="en-US" dirty="0"/>
              <a:t>“SQL Server” is the name specifically for the Microsoft database platform</a:t>
            </a:r>
          </a:p>
        </p:txBody>
      </p:sp>
    </p:spTree>
    <p:extLst>
      <p:ext uri="{BB962C8B-B14F-4D97-AF65-F5344CB8AC3E}">
        <p14:creationId xmlns:p14="http://schemas.microsoft.com/office/powerpoint/2010/main" val="6677419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35EA583-93C6-485C-98B3-1A4C78DC4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ACID Compliant Databases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D43CC9E-2272-4342-89E7-EFDDBCE427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28165"/>
            <a:ext cx="10515600" cy="5533120"/>
          </a:xfrm>
        </p:spPr>
        <p:txBody>
          <a:bodyPr>
            <a:normAutofit fontScale="92500" lnSpcReduction="10000"/>
          </a:bodyPr>
          <a:lstStyle/>
          <a:p>
            <a:pPr fontAlgn="ctr"/>
            <a:r>
              <a:rPr lang="en-US" dirty="0"/>
              <a:t>Atomic</a:t>
            </a:r>
          </a:p>
          <a:p>
            <a:pPr lvl="1" fontAlgn="ctr"/>
            <a:r>
              <a:rPr lang="en-US" dirty="0"/>
              <a:t>A transaction is all or nothing</a:t>
            </a:r>
          </a:p>
          <a:p>
            <a:pPr fontAlgn="ctr"/>
            <a:r>
              <a:rPr lang="en-US" dirty="0"/>
              <a:t>Consistent</a:t>
            </a:r>
          </a:p>
          <a:p>
            <a:pPr lvl="1" fontAlgn="ctr"/>
            <a:r>
              <a:rPr lang="en-US" dirty="0"/>
              <a:t>Transaction brings the entire database from one state to another - not just a single part of the database</a:t>
            </a:r>
          </a:p>
          <a:p>
            <a:pPr lvl="1" fontAlgn="ctr"/>
            <a:r>
              <a:rPr lang="en-US" dirty="0"/>
              <a:t>Eventual consistency can be useful - Cassandra, MongoDB, </a:t>
            </a:r>
            <a:r>
              <a:rPr lang="en-US" dirty="0" err="1"/>
              <a:t>Redis</a:t>
            </a:r>
            <a:endParaRPr lang="en-US" dirty="0"/>
          </a:p>
          <a:p>
            <a:pPr fontAlgn="ctr"/>
            <a:r>
              <a:rPr lang="en-US" dirty="0"/>
              <a:t>Isolated</a:t>
            </a:r>
          </a:p>
          <a:p>
            <a:pPr lvl="1" fontAlgn="ctr"/>
            <a:r>
              <a:rPr lang="en-US" dirty="0"/>
              <a:t>Transactions, though handled concurrently, are still processed sequentially and independently</a:t>
            </a:r>
          </a:p>
          <a:p>
            <a:pPr lvl="1" fontAlgn="ctr"/>
            <a:r>
              <a:rPr lang="en-US" dirty="0"/>
              <a:t>Incomplete transactions should not be visible to other transactions</a:t>
            </a:r>
          </a:p>
          <a:p>
            <a:pPr fontAlgn="ctr"/>
            <a:r>
              <a:rPr lang="en-US" dirty="0"/>
              <a:t>Durable</a:t>
            </a:r>
          </a:p>
          <a:p>
            <a:pPr lvl="1" fontAlgn="ctr"/>
            <a:r>
              <a:rPr lang="en-US" dirty="0"/>
              <a:t>If the power goes off, the data is still there. It's not stored in volatile memory.</a:t>
            </a:r>
          </a:p>
        </p:txBody>
      </p:sp>
    </p:spTree>
    <p:extLst>
      <p:ext uri="{BB962C8B-B14F-4D97-AF65-F5344CB8AC3E}">
        <p14:creationId xmlns:p14="http://schemas.microsoft.com/office/powerpoint/2010/main" val="1561277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FE6FA6-C319-41E6-A855-C0F9CAD76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Workshop 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97F8B1-66DC-42FE-ADC1-8270814C5A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Ask questions! I’ll try to answer to everyone.</a:t>
            </a:r>
          </a:p>
          <a:p>
            <a:r>
              <a:rPr lang="en-US" sz="3600" dirty="0"/>
              <a:t>Scripts and slides (for both Activate presentations) are already posted on my blog at </a:t>
            </a:r>
            <a:r>
              <a:rPr lang="en-US" sz="3600" dirty="0">
                <a:hlinkClick r:id="rId2"/>
              </a:rPr>
              <a:t>sqltact.com</a:t>
            </a:r>
            <a:r>
              <a:rPr lang="en-US" sz="3600" dirty="0"/>
              <a:t> </a:t>
            </a:r>
            <a:br>
              <a:rPr lang="en-US" sz="3600" dirty="0"/>
            </a:br>
            <a:r>
              <a:rPr lang="en-US" sz="3600" dirty="0"/>
              <a:t>so that you can follow along, click these links!</a:t>
            </a:r>
          </a:p>
          <a:p>
            <a:endParaRPr lang="en-US" sz="3600" dirty="0"/>
          </a:p>
          <a:p>
            <a:r>
              <a:rPr lang="en-US" sz="3600" dirty="0"/>
              <a:t>On Twitter? </a:t>
            </a:r>
          </a:p>
          <a:p>
            <a:pPr lvl="1"/>
            <a:r>
              <a:rPr lang="en-US" sz="3200" dirty="0"/>
              <a:t>#activ8conf </a:t>
            </a:r>
          </a:p>
          <a:p>
            <a:pPr lvl="1"/>
            <a:r>
              <a:rPr lang="en-US" sz="3200" dirty="0"/>
              <a:t>@activ8conf and @</a:t>
            </a:r>
            <a:r>
              <a:rPr lang="en-US" sz="3200" dirty="0" err="1"/>
              <a:t>william_a_dba</a:t>
            </a:r>
            <a:endParaRPr lang="en-US" sz="3200" dirty="0"/>
          </a:p>
          <a:p>
            <a:endParaRPr lang="en-US" sz="3600" dirty="0"/>
          </a:p>
          <a:p>
            <a:endParaRPr lang="en-US" sz="3600" dirty="0"/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3788641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35EA583-93C6-485C-98B3-1A4C78DC4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NoSQL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D43CC9E-2272-4342-89E7-EFDDBCE427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0" y="1184203"/>
            <a:ext cx="11172092" cy="5533120"/>
          </a:xfrm>
        </p:spPr>
        <p:txBody>
          <a:bodyPr>
            <a:normAutofit/>
          </a:bodyPr>
          <a:lstStyle/>
          <a:p>
            <a:pPr fontAlgn="ctr"/>
            <a:r>
              <a:rPr lang="en-US" sz="4400" dirty="0"/>
              <a:t>NoSQL isn’t a product, it’s a category, similar to “Big data”</a:t>
            </a:r>
          </a:p>
          <a:p>
            <a:pPr lvl="1" fontAlgn="ctr"/>
            <a:r>
              <a:rPr lang="en-US" sz="4000" dirty="0"/>
              <a:t>Big data storage: Apache Hadoop, Azure Blob Storage, Spark</a:t>
            </a:r>
          </a:p>
          <a:p>
            <a:pPr lvl="1" fontAlgn="ctr"/>
            <a:r>
              <a:rPr lang="en-US" sz="4000" dirty="0"/>
              <a:t>NoSQL platform examples: Azure </a:t>
            </a:r>
            <a:r>
              <a:rPr lang="en-US" sz="4000" dirty="0" err="1"/>
              <a:t>CosmosDB</a:t>
            </a:r>
            <a:r>
              <a:rPr lang="en-US" sz="4000" dirty="0"/>
              <a:t>, MongoDB, Amazon DynamoDB, Gremlin</a:t>
            </a:r>
          </a:p>
          <a:p>
            <a:pPr lvl="2" fontAlgn="ctr"/>
            <a:r>
              <a:rPr lang="en-US" sz="3600" dirty="0"/>
              <a:t>Amazon, Facebook, Google, Twitter have their own platforms</a:t>
            </a:r>
          </a:p>
        </p:txBody>
      </p:sp>
    </p:spTree>
    <p:extLst>
      <p:ext uri="{BB962C8B-B14F-4D97-AF65-F5344CB8AC3E}">
        <p14:creationId xmlns:p14="http://schemas.microsoft.com/office/powerpoint/2010/main" val="10376332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35EA583-93C6-485C-98B3-1A4C78DC4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NoSQL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D43CC9E-2272-4342-89E7-EFDDBCE427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299" y="1184203"/>
            <a:ext cx="11516187" cy="5533120"/>
          </a:xfrm>
        </p:spPr>
        <p:txBody>
          <a:bodyPr>
            <a:normAutofit/>
          </a:bodyPr>
          <a:lstStyle/>
          <a:p>
            <a:pPr fontAlgn="ctr"/>
            <a:r>
              <a:rPr lang="en-US" sz="3600" dirty="0"/>
              <a:t>One of the characteristics (and common use cases) of a NoSQL database is </a:t>
            </a:r>
            <a:r>
              <a:rPr lang="en-US" sz="3600" i="1" dirty="0"/>
              <a:t>eventual consistency.</a:t>
            </a:r>
          </a:p>
          <a:p>
            <a:pPr lvl="1" fontAlgn="ctr"/>
            <a:r>
              <a:rPr lang="en-US" sz="3200" dirty="0"/>
              <a:t>Twitter cannot commit a transaction globally, synchronously</a:t>
            </a:r>
          </a:p>
          <a:p>
            <a:pPr lvl="1" fontAlgn="ctr"/>
            <a:r>
              <a:rPr lang="en-US" sz="3200" dirty="0"/>
              <a:t>Your hot </a:t>
            </a:r>
            <a:r>
              <a:rPr lang="en-US" sz="3200" dirty="0" err="1"/>
              <a:t>taek</a:t>
            </a:r>
            <a:r>
              <a:rPr lang="en-US" sz="3200" dirty="0"/>
              <a:t> tweet takes some time to propagate globally through the distributed database system</a:t>
            </a:r>
          </a:p>
          <a:p>
            <a:pPr lvl="1" fontAlgn="ctr"/>
            <a:r>
              <a:rPr lang="en-US" sz="3200" dirty="0"/>
              <a:t>Other aspects of ACID may be violated in name of performance, and as long as the </a:t>
            </a:r>
            <a:r>
              <a:rPr lang="en-US" sz="3200" dirty="0" err="1"/>
              <a:t>devs</a:t>
            </a:r>
            <a:r>
              <a:rPr lang="en-US" sz="3200" dirty="0"/>
              <a:t> are aware, it’s OK.</a:t>
            </a:r>
          </a:p>
          <a:p>
            <a:pPr fontAlgn="ctr"/>
            <a:r>
              <a:rPr lang="en-US" sz="3600" dirty="0"/>
              <a:t>Eventual Consistency completely unacceptable for:</a:t>
            </a:r>
          </a:p>
          <a:p>
            <a:pPr lvl="1" fontAlgn="ctr"/>
            <a:r>
              <a:rPr lang="en-US" sz="3200" dirty="0"/>
              <a:t>A stock exchange (NASDAQ – runs on MS SQL Server)</a:t>
            </a:r>
          </a:p>
          <a:p>
            <a:pPr lvl="1" fontAlgn="ctr"/>
            <a:r>
              <a:rPr lang="en-US" sz="3200" dirty="0"/>
              <a:t>A sportsbook (</a:t>
            </a:r>
            <a:r>
              <a:rPr lang="en-US" sz="3200" dirty="0" err="1"/>
              <a:t>Bwin</a:t>
            </a:r>
            <a:r>
              <a:rPr lang="en-US" sz="3200" dirty="0"/>
              <a:t> – runs on MS SQL Server)</a:t>
            </a:r>
          </a:p>
          <a:p>
            <a:pPr marL="0" indent="0" fontAlgn="ctr">
              <a:buNone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2743020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35EA583-93C6-485C-98B3-1A4C78DC4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NoSQL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D43CC9E-2272-4342-89E7-EFDDBCE427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228165"/>
            <a:ext cx="10818181" cy="5533120"/>
          </a:xfrm>
        </p:spPr>
        <p:txBody>
          <a:bodyPr>
            <a:normAutofit/>
          </a:bodyPr>
          <a:lstStyle/>
          <a:p>
            <a:pPr fontAlgn="ctr"/>
            <a:r>
              <a:rPr lang="en-US" sz="4000" dirty="0"/>
              <a:t>Microsoft isn’t without NoSQL offerings:</a:t>
            </a:r>
          </a:p>
          <a:p>
            <a:pPr lvl="1" fontAlgn="ctr"/>
            <a:r>
              <a:rPr lang="en-US" sz="3600" dirty="0" err="1"/>
              <a:t>CosmosDB</a:t>
            </a:r>
            <a:r>
              <a:rPr lang="en-US" sz="3600" dirty="0"/>
              <a:t> –new planet-scale database platform that has API’s for MongoDB, SQL, others. </a:t>
            </a:r>
            <a:br>
              <a:rPr lang="en-US" sz="3600" dirty="0"/>
            </a:br>
            <a:r>
              <a:rPr lang="en-US" sz="3600" dirty="0"/>
              <a:t>Consider it for mobile apps!</a:t>
            </a:r>
          </a:p>
          <a:p>
            <a:pPr lvl="1" fontAlgn="ctr"/>
            <a:r>
              <a:rPr lang="en-US" sz="3600" dirty="0" err="1"/>
              <a:t>PolyBase</a:t>
            </a:r>
            <a:r>
              <a:rPr lang="en-US" sz="3600" dirty="0"/>
              <a:t> is a feature inside MS SQL to query big data in Hadoop or Azure Blob storage with TSQL </a:t>
            </a:r>
          </a:p>
          <a:p>
            <a:pPr lvl="1" fontAlgn="ctr"/>
            <a:r>
              <a:rPr lang="en-US" sz="3600" dirty="0"/>
              <a:t>Many different MS SQL features that break ACID</a:t>
            </a:r>
          </a:p>
          <a:p>
            <a:pPr fontAlgn="ctr"/>
            <a:r>
              <a:rPr lang="en-US" sz="4000" dirty="0"/>
              <a:t>This presentation focuses on MS SQL Server</a:t>
            </a:r>
          </a:p>
          <a:p>
            <a:pPr marL="0" indent="0" fontAlgn="ctr">
              <a:buNone/>
            </a:pPr>
            <a:endParaRPr lang="en-US" sz="4000" dirty="0"/>
          </a:p>
          <a:p>
            <a:pPr lvl="1" fontAlgn="ctr"/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17297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35EA583-93C6-485C-98B3-1A4C78DC4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PaaS Revolution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D43CC9E-2272-4342-89E7-EFDDBCE427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28165"/>
            <a:ext cx="10515600" cy="5533120"/>
          </a:xfrm>
        </p:spPr>
        <p:txBody>
          <a:bodyPr>
            <a:normAutofit/>
          </a:bodyPr>
          <a:lstStyle/>
          <a:p>
            <a:pPr fontAlgn="ctr"/>
            <a:r>
              <a:rPr lang="en-US" sz="3600" dirty="0"/>
              <a:t>MS SQL Server is installed, configured, maintained</a:t>
            </a:r>
          </a:p>
          <a:p>
            <a:pPr fontAlgn="ctr"/>
            <a:r>
              <a:rPr lang="en-US" sz="3600" dirty="0"/>
              <a:t>What if there was an offering that provided everything for you, automated, without </a:t>
            </a:r>
            <a:r>
              <a:rPr lang="en-US" sz="3600" dirty="0" err="1"/>
              <a:t>maint</a:t>
            </a:r>
            <a:r>
              <a:rPr lang="en-US" sz="3600" dirty="0"/>
              <a:t>?</a:t>
            </a:r>
          </a:p>
          <a:p>
            <a:pPr fontAlgn="ctr"/>
            <a:r>
              <a:rPr lang="en-US" dirty="0"/>
              <a:t>Platform-as-a-Service </a:t>
            </a:r>
          </a:p>
          <a:p>
            <a:pPr lvl="1" fontAlgn="ctr"/>
            <a:r>
              <a:rPr lang="en-US" dirty="0"/>
              <a:t>An instance of a database is created for you, with easy UI to interact, no maintenance, backups, storage config needed</a:t>
            </a:r>
          </a:p>
          <a:p>
            <a:pPr lvl="1" fontAlgn="ctr"/>
            <a:r>
              <a:rPr lang="en-US" dirty="0"/>
              <a:t>Scalable – change CPU/memory/storage capacity on the fly</a:t>
            </a:r>
          </a:p>
          <a:p>
            <a:pPr lvl="1" fontAlgn="ctr"/>
            <a:r>
              <a:rPr lang="en-US" dirty="0"/>
              <a:t>Examples: Azure SQL DB, Amazon RDS</a:t>
            </a:r>
          </a:p>
          <a:p>
            <a:pPr fontAlgn="ctr"/>
            <a:r>
              <a:rPr lang="en-US" dirty="0"/>
              <a:t>Infrastructure-as-a-Service</a:t>
            </a:r>
          </a:p>
          <a:p>
            <a:pPr lvl="1" fontAlgn="ctr"/>
            <a:r>
              <a:rPr lang="en-US" dirty="0"/>
              <a:t>Here’s a VM. Have fun. But you don’t have to worry about the network layer, redundant power, physical disks. Also scalable.</a:t>
            </a:r>
          </a:p>
        </p:txBody>
      </p:sp>
    </p:spTree>
    <p:extLst>
      <p:ext uri="{BB962C8B-B14F-4D97-AF65-F5344CB8AC3E}">
        <p14:creationId xmlns:p14="http://schemas.microsoft.com/office/powerpoint/2010/main" val="5714917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FE6FA6-C319-41E6-A855-C0F9CAD76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How to get SQL Server - Editions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97F8B1-66DC-42FE-ADC1-8270814C5A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fontAlgn="ctr">
              <a:lnSpc>
                <a:spcPct val="110000"/>
              </a:lnSpc>
            </a:pPr>
            <a:r>
              <a:rPr lang="en-US" sz="4400" dirty="0"/>
              <a:t>This is the link to download SQL for FREE:</a:t>
            </a:r>
          </a:p>
          <a:p>
            <a:pPr lvl="1" fontAlgn="ctr">
              <a:lnSpc>
                <a:spcPct val="110000"/>
              </a:lnSpc>
            </a:pPr>
            <a:r>
              <a:rPr lang="en-US" sz="4000" dirty="0"/>
              <a:t>Do a web search: </a:t>
            </a:r>
            <a:r>
              <a:rPr lang="en-US" sz="4000" dirty="0">
                <a:hlinkClick r:id="rId2"/>
              </a:rPr>
              <a:t>SQL Server 2017 Downloads</a:t>
            </a:r>
            <a:r>
              <a:rPr lang="en-US" sz="4000" dirty="0"/>
              <a:t>, click </a:t>
            </a:r>
            <a:r>
              <a:rPr lang="en-US" sz="4000" b="1" dirty="0"/>
              <a:t>Developer</a:t>
            </a:r>
          </a:p>
          <a:p>
            <a:pPr lvl="1" fontAlgn="ctr">
              <a:lnSpc>
                <a:spcPct val="110000"/>
              </a:lnSpc>
            </a:pPr>
            <a:r>
              <a:rPr lang="en-US" sz="4000" dirty="0"/>
              <a:t>Free editions: Developer (good), Express (bad!)</a:t>
            </a:r>
          </a:p>
          <a:p>
            <a:pPr lvl="2" fontAlgn="ctr">
              <a:lnSpc>
                <a:spcPct val="110000"/>
              </a:lnSpc>
            </a:pPr>
            <a:r>
              <a:rPr lang="en-US" sz="3600" dirty="0"/>
              <a:t>Developer is same as Enterprise, </a:t>
            </a:r>
            <a:r>
              <a:rPr lang="en-US" sz="3600" i="1" dirty="0"/>
              <a:t>but cannot be used in production</a:t>
            </a:r>
          </a:p>
          <a:p>
            <a:pPr lvl="2" fontAlgn="ctr">
              <a:lnSpc>
                <a:spcPct val="110000"/>
              </a:lnSpc>
            </a:pPr>
            <a:r>
              <a:rPr lang="en-US" sz="3600" dirty="0"/>
              <a:t>Standard edition is not free, but is roughly 20% the $ of Enterprise</a:t>
            </a:r>
          </a:p>
        </p:txBody>
      </p:sp>
    </p:spTree>
    <p:extLst>
      <p:ext uri="{BB962C8B-B14F-4D97-AF65-F5344CB8AC3E}">
        <p14:creationId xmlns:p14="http://schemas.microsoft.com/office/powerpoint/2010/main" val="33596331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FE6FA6-C319-41E6-A855-C0F9CAD76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How to get SQL Server -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97F8B1-66DC-42FE-ADC1-8270814C5A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fontAlgn="ctr">
              <a:lnSpc>
                <a:spcPct val="110000"/>
              </a:lnSpc>
            </a:pPr>
            <a:r>
              <a:rPr lang="en-US" sz="4400" dirty="0"/>
              <a:t>The tools to dev in the Microsoft ecosystem </a:t>
            </a:r>
            <a:br>
              <a:rPr lang="en-US" sz="4400" dirty="0"/>
            </a:br>
            <a:r>
              <a:rPr lang="en-US" sz="4400" b="1" dirty="0"/>
              <a:t>are all free</a:t>
            </a:r>
            <a:r>
              <a:rPr lang="en-US" sz="4400" dirty="0"/>
              <a:t>, just do a web search:</a:t>
            </a:r>
          </a:p>
          <a:p>
            <a:pPr lvl="1" fontAlgn="ctr">
              <a:lnSpc>
                <a:spcPct val="110000"/>
              </a:lnSpc>
            </a:pPr>
            <a:r>
              <a:rPr lang="en-US" sz="4000" dirty="0">
                <a:hlinkClick r:id="rId2"/>
              </a:rPr>
              <a:t>SSMS</a:t>
            </a:r>
            <a:r>
              <a:rPr lang="en-US" sz="4000" dirty="0"/>
              <a:t> (for the SQL Server) </a:t>
            </a:r>
          </a:p>
          <a:p>
            <a:pPr lvl="1" fontAlgn="ctr">
              <a:lnSpc>
                <a:spcPct val="110000"/>
              </a:lnSpc>
            </a:pPr>
            <a:r>
              <a:rPr lang="en-US" sz="4000" dirty="0">
                <a:hlinkClick r:id="rId3"/>
              </a:rPr>
              <a:t>SSDT</a:t>
            </a:r>
            <a:r>
              <a:rPr lang="en-US" sz="4000" dirty="0"/>
              <a:t> (for SSRS, SSIS, SSAS, also for Database Projects) </a:t>
            </a:r>
            <a:r>
              <a:rPr lang="en-US" sz="3600" dirty="0"/>
              <a:t> (installs a shell of Visual Studio)</a:t>
            </a:r>
            <a:endParaRPr lang="en-US" sz="4000" dirty="0"/>
          </a:p>
          <a:p>
            <a:pPr lvl="1" fontAlgn="ctr">
              <a:lnSpc>
                <a:spcPct val="110000"/>
              </a:lnSpc>
            </a:pPr>
            <a:r>
              <a:rPr lang="en-US" sz="4000" dirty="0">
                <a:hlinkClick r:id="rId4"/>
              </a:rPr>
              <a:t>Visual Studio Community Edition</a:t>
            </a:r>
            <a:r>
              <a:rPr lang="en-US" sz="4000" dirty="0"/>
              <a:t> </a:t>
            </a:r>
            <a:br>
              <a:rPr lang="en-US" sz="4000" dirty="0"/>
            </a:br>
            <a:r>
              <a:rPr lang="en-US" sz="4000" dirty="0"/>
              <a:t>or </a:t>
            </a:r>
            <a:r>
              <a:rPr lang="en-US" sz="4000" dirty="0">
                <a:hlinkClick r:id="rId4"/>
              </a:rPr>
              <a:t>Visual Studio Code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0830897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5F528-140D-40A4-A276-178559C313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Accessing your SQL Server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56616" y="1120588"/>
            <a:ext cx="11137392" cy="5632311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Panton" panose="00000500000000000000" pitchFamily="50" charset="0"/>
              </a:rPr>
              <a:t>Now that it is installed, how do you log in to it?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Panton" panose="00000500000000000000" pitchFamily="50" charset="0"/>
              </a:rPr>
              <a:t>During install, you’re given a chance to: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Panton" panose="00000500000000000000" pitchFamily="50" charset="0"/>
              </a:rPr>
              <a:t>Add initial administrators. Use your domain account (if applicable) or local windows user, or a Windows/AD security group that you are in.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Panton" panose="00000500000000000000" pitchFamily="50" charset="0"/>
              </a:rPr>
              <a:t>If you activate SQL Authentication, provide a password for the ‘</a:t>
            </a:r>
            <a:r>
              <a:rPr lang="en-US" sz="3600" dirty="0" err="1">
                <a:latin typeface="Panton" panose="00000500000000000000" pitchFamily="50" charset="0"/>
              </a:rPr>
              <a:t>sa</a:t>
            </a:r>
            <a:r>
              <a:rPr lang="en-US" sz="3600" dirty="0">
                <a:latin typeface="Panton" panose="00000500000000000000" pitchFamily="50" charset="0"/>
              </a:rPr>
              <a:t>’ login.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Panton" panose="00000500000000000000" pitchFamily="50" charset="0"/>
              </a:rPr>
              <a:t>Heads up – avoid using ‘</a:t>
            </a:r>
            <a:r>
              <a:rPr lang="en-US" sz="3600" dirty="0" err="1">
                <a:latin typeface="Panton" panose="00000500000000000000" pitchFamily="50" charset="0"/>
              </a:rPr>
              <a:t>sa</a:t>
            </a:r>
            <a:r>
              <a:rPr lang="en-US" sz="3600" dirty="0">
                <a:latin typeface="Panton" panose="00000500000000000000" pitchFamily="50" charset="0"/>
              </a:rPr>
              <a:t>’ whenever possible, especially not in your apps!! 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Panton" panose="00000500000000000000" pitchFamily="50" charset="0"/>
              </a:rPr>
              <a:t>Use Windows </a:t>
            </a:r>
            <a:r>
              <a:rPr lang="en-US" sz="3600" dirty="0" err="1">
                <a:latin typeface="Panton" panose="00000500000000000000" pitchFamily="50" charset="0"/>
              </a:rPr>
              <a:t>Auth</a:t>
            </a:r>
            <a:r>
              <a:rPr lang="en-US" sz="3600" dirty="0">
                <a:latin typeface="Panton" panose="00000500000000000000" pitchFamily="50" charset="0"/>
              </a:rPr>
              <a:t> whenever possible.</a:t>
            </a:r>
          </a:p>
        </p:txBody>
      </p:sp>
    </p:spTree>
    <p:extLst>
      <p:ext uri="{BB962C8B-B14F-4D97-AF65-F5344CB8AC3E}">
        <p14:creationId xmlns:p14="http://schemas.microsoft.com/office/powerpoint/2010/main" val="124702951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5F528-140D-40A4-A276-178559C313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Logins vs Users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821680" y="1120589"/>
            <a:ext cx="6013704" cy="5262979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ctr"/>
            <a:r>
              <a:rPr lang="en-US" sz="2800" b="1" dirty="0">
                <a:latin typeface="Panton" panose="00000500000000000000" pitchFamily="50" charset="0"/>
              </a:rPr>
              <a:t>Server Login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800" dirty="0">
                <a:latin typeface="Panton" panose="00000500000000000000" pitchFamily="50" charset="0"/>
              </a:rPr>
              <a:t>Connect to a SQL Server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800" dirty="0">
                <a:latin typeface="Panton" panose="00000500000000000000" pitchFamily="50" charset="0"/>
              </a:rPr>
              <a:t>Can be linked to AD (Windows)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800" dirty="0">
                <a:latin typeface="Panton" panose="00000500000000000000" pitchFamily="50" charset="0"/>
              </a:rPr>
              <a:t>Can have a password (SQL)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800" dirty="0">
                <a:latin typeface="Panton" panose="00000500000000000000" pitchFamily="50" charset="0"/>
              </a:rPr>
              <a:t>Assigned to Server Roles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800" dirty="0">
                <a:latin typeface="Panton" panose="00000500000000000000" pitchFamily="50" charset="0"/>
              </a:rPr>
              <a:t>Stored in the Master database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800" dirty="0">
                <a:latin typeface="Panton" panose="00000500000000000000" pitchFamily="50" charset="0"/>
              </a:rPr>
              <a:t>Not affected by User DB Restore</a:t>
            </a:r>
            <a:br>
              <a:rPr lang="en-US" sz="2800" dirty="0">
                <a:latin typeface="Panton" panose="00000500000000000000" pitchFamily="50" charset="0"/>
              </a:rPr>
            </a:br>
            <a:endParaRPr lang="en-US" sz="2800" dirty="0">
              <a:latin typeface="Panton" panose="00000500000000000000" pitchFamily="50" charset="0"/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sz="2800" dirty="0">
              <a:latin typeface="Panton" panose="00000500000000000000" pitchFamily="50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sz="2800" dirty="0">
                <a:latin typeface="Panton" panose="00000500000000000000" pitchFamily="50" charset="0"/>
              </a:rPr>
              <a:t>Given access to </a:t>
            </a:r>
            <a:r>
              <a:rPr lang="en-US" sz="2800" dirty="0">
                <a:solidFill>
                  <a:schemeClr val="accent3">
                    <a:lumMod val="50000"/>
                  </a:schemeClr>
                </a:solidFill>
                <a:latin typeface="Panton" panose="00000500000000000000" pitchFamily="50" charset="0"/>
              </a:rPr>
              <a:t>BACKUP, RESTORE, CONNECT, CREATE DATABASE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56616" y="1120588"/>
            <a:ext cx="5642864" cy="5262979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ctr"/>
            <a:r>
              <a:rPr lang="en-US" sz="2800" b="1" dirty="0">
                <a:latin typeface="Panton" panose="00000500000000000000" pitchFamily="50" charset="0"/>
              </a:rPr>
              <a:t>Database User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800" dirty="0">
                <a:latin typeface="Panton" panose="00000500000000000000" pitchFamily="50" charset="0"/>
              </a:rPr>
              <a:t>Set a database context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800" dirty="0">
                <a:latin typeface="Panton" panose="00000500000000000000" pitchFamily="50" charset="0"/>
              </a:rPr>
              <a:t>Linked to a Server Login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800" dirty="0">
                <a:latin typeface="Panton" panose="00000500000000000000" pitchFamily="50" charset="0"/>
              </a:rPr>
              <a:t>Does not have a password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800" dirty="0">
                <a:latin typeface="Panton" panose="00000500000000000000" pitchFamily="50" charset="0"/>
              </a:rPr>
              <a:t>Assigned to Database Roles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800" dirty="0">
                <a:latin typeface="Panton" panose="00000500000000000000" pitchFamily="50" charset="0"/>
              </a:rPr>
              <a:t>Stored in the User Database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800" dirty="0">
                <a:latin typeface="Panton" panose="00000500000000000000" pitchFamily="50" charset="0"/>
              </a:rPr>
              <a:t>Brought along with a User DB Restore</a:t>
            </a:r>
            <a:br>
              <a:rPr lang="en-US" sz="2800" dirty="0">
                <a:latin typeface="Panton" panose="00000500000000000000" pitchFamily="50" charset="0"/>
              </a:rPr>
            </a:br>
            <a:endParaRPr lang="en-US" sz="2800" dirty="0">
              <a:latin typeface="Panton" panose="00000500000000000000" pitchFamily="50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sz="2800" dirty="0">
                <a:latin typeface="Panton" panose="00000500000000000000" pitchFamily="50" charset="0"/>
              </a:rPr>
              <a:t>Given access to </a:t>
            </a:r>
            <a:r>
              <a:rPr lang="en-US" sz="2800" dirty="0">
                <a:solidFill>
                  <a:schemeClr val="accent3">
                    <a:lumMod val="50000"/>
                  </a:schemeClr>
                </a:solidFill>
                <a:latin typeface="Panton" panose="00000500000000000000" pitchFamily="50" charset="0"/>
              </a:rPr>
              <a:t>SELECT, ALTER, </a:t>
            </a:r>
            <a:br>
              <a:rPr lang="en-US" sz="2800" dirty="0">
                <a:solidFill>
                  <a:schemeClr val="accent3">
                    <a:lumMod val="50000"/>
                  </a:schemeClr>
                </a:solidFill>
                <a:latin typeface="Panton" panose="00000500000000000000" pitchFamily="50" charset="0"/>
              </a:rPr>
            </a:br>
            <a:r>
              <a:rPr lang="en-US" sz="2800" dirty="0">
                <a:solidFill>
                  <a:schemeClr val="accent3">
                    <a:lumMod val="50000"/>
                  </a:schemeClr>
                </a:solidFill>
                <a:latin typeface="Panton" panose="00000500000000000000" pitchFamily="50" charset="0"/>
              </a:rPr>
              <a:t>EXECUTE, CREATE TABLE</a:t>
            </a:r>
          </a:p>
          <a:p>
            <a:pPr algn="ctr"/>
            <a:endParaRPr lang="en-US" sz="2800" dirty="0">
              <a:latin typeface="Panton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6469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041649" y="3318570"/>
            <a:ext cx="8150351" cy="3539430"/>
          </a:xfrm>
          <a:prstGeom prst="rect">
            <a:avLst/>
          </a:prstGeom>
          <a:solidFill>
            <a:schemeClr val="bg1"/>
          </a:solidFill>
        </p:spPr>
        <p:txBody>
          <a:bodyPr wrap="square" numCol="1" rtlCol="0">
            <a:spAutoFit/>
          </a:bodyPr>
          <a:lstStyle/>
          <a:p>
            <a:pPr algn="ctr"/>
            <a:r>
              <a:rPr lang="en-US" sz="2800" b="1" dirty="0">
                <a:latin typeface="Panton" panose="00000500000000000000" pitchFamily="50" charset="0"/>
              </a:rPr>
              <a:t>Server Login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800" dirty="0">
                <a:latin typeface="Panton" panose="00000500000000000000" pitchFamily="50" charset="0"/>
              </a:rPr>
              <a:t>Connect to a SQL Server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800" dirty="0">
                <a:latin typeface="Panton" panose="00000500000000000000" pitchFamily="50" charset="0"/>
              </a:rPr>
              <a:t>Can be linked to AD (Windows Login)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800" dirty="0">
                <a:latin typeface="Panton" panose="00000500000000000000" pitchFamily="50" charset="0"/>
              </a:rPr>
              <a:t>Can have a password (SQL Login)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800" dirty="0">
                <a:latin typeface="Panton" panose="00000500000000000000" pitchFamily="50" charset="0"/>
              </a:rPr>
              <a:t>Assigned to Server Roles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800" dirty="0">
                <a:latin typeface="Panton" panose="00000500000000000000" pitchFamily="50" charset="0"/>
              </a:rPr>
              <a:t>Stored in the Master database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800" dirty="0">
                <a:latin typeface="Panton" panose="00000500000000000000" pitchFamily="50" charset="0"/>
              </a:rPr>
              <a:t>Not affected by User DB Restore</a:t>
            </a:r>
          </a:p>
          <a:p>
            <a:pPr marL="285750" indent="-285750">
              <a:buFont typeface="Arial" pitchFamily="34" charset="0"/>
              <a:buChar char="•"/>
            </a:pPr>
            <a:endParaRPr lang="en-US" sz="2800" dirty="0">
              <a:latin typeface="Panton" panose="00000500000000000000" pitchFamily="50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47161" y="66368"/>
            <a:ext cx="8244839" cy="3108543"/>
          </a:xfrm>
          <a:prstGeom prst="rect">
            <a:avLst/>
          </a:prstGeom>
          <a:solidFill>
            <a:schemeClr val="bg1"/>
          </a:solidFill>
        </p:spPr>
        <p:txBody>
          <a:bodyPr wrap="square" numCol="1" rtlCol="0">
            <a:spAutoFit/>
          </a:bodyPr>
          <a:lstStyle/>
          <a:p>
            <a:pPr algn="ctr"/>
            <a:r>
              <a:rPr lang="en-US" sz="2800" b="1" dirty="0">
                <a:latin typeface="Panton" panose="00000500000000000000" pitchFamily="50" charset="0"/>
              </a:rPr>
              <a:t>Database User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800" dirty="0">
                <a:latin typeface="Panton" panose="00000500000000000000" pitchFamily="50" charset="0"/>
              </a:rPr>
              <a:t>Set a database context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800" dirty="0">
                <a:latin typeface="Panton" panose="00000500000000000000" pitchFamily="50" charset="0"/>
              </a:rPr>
              <a:t>Linked to a Server Login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800" dirty="0">
                <a:latin typeface="Panton" panose="00000500000000000000" pitchFamily="50" charset="0"/>
              </a:rPr>
              <a:t>Does not have a password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800" dirty="0">
                <a:latin typeface="Panton" panose="00000500000000000000" pitchFamily="50" charset="0"/>
              </a:rPr>
              <a:t>Assigned to Database Roles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800" dirty="0">
                <a:latin typeface="Panton" panose="00000500000000000000" pitchFamily="50" charset="0"/>
              </a:rPr>
              <a:t>Stored in the User Database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800" dirty="0">
                <a:latin typeface="Panton" panose="00000500000000000000" pitchFamily="50" charset="0"/>
              </a:rPr>
              <a:t>Brought along with a User DB Restore</a:t>
            </a:r>
          </a:p>
        </p:txBody>
      </p:sp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876" y="66368"/>
            <a:ext cx="3698285" cy="6486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Oval 9"/>
          <p:cNvSpPr/>
          <p:nvPr/>
        </p:nvSpPr>
        <p:spPr>
          <a:xfrm>
            <a:off x="1127760" y="2497961"/>
            <a:ext cx="914400" cy="304800"/>
          </a:xfrm>
          <a:prstGeom prst="ellipse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731744" y="4572000"/>
            <a:ext cx="914400" cy="304800"/>
          </a:xfrm>
          <a:prstGeom prst="ellipse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03624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C045272-BCE8-45CE-9D02-C996F27B70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Server Logins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itchFamily="34" charset="0"/>
              <a:buChar char="•"/>
            </a:pPr>
            <a:r>
              <a:rPr lang="en-US" sz="2800" b="0" dirty="0"/>
              <a:t>A Server Login is a server-level security principal.</a:t>
            </a:r>
          </a:p>
          <a:p>
            <a:pPr>
              <a:buFont typeface="Arial" pitchFamily="34" charset="0"/>
              <a:buChar char="•"/>
            </a:pPr>
            <a:endParaRPr lang="en-US" sz="2800" b="0" dirty="0"/>
          </a:p>
          <a:p>
            <a:pPr>
              <a:buFont typeface="Arial" pitchFamily="34" charset="0"/>
              <a:buChar char="•"/>
            </a:pPr>
            <a:r>
              <a:rPr lang="en-US" sz="2800" b="0" dirty="0"/>
              <a:t>Logins are given a default database.  CONNECT will fail if the Default Database is no longer present or accessible. </a:t>
            </a:r>
          </a:p>
          <a:p>
            <a:pPr lvl="1"/>
            <a:r>
              <a:rPr lang="en-US" sz="2400" b="0" dirty="0"/>
              <a:t>Just use </a:t>
            </a:r>
            <a:r>
              <a:rPr lang="en-US" sz="2400" b="0" dirty="0" err="1"/>
              <a:t>tempdb</a:t>
            </a:r>
            <a:r>
              <a:rPr lang="en-US" sz="2400" dirty="0"/>
              <a:t> as the default database for admins.</a:t>
            </a:r>
            <a:endParaRPr lang="en-US" sz="2400" b="0" dirty="0"/>
          </a:p>
          <a:p>
            <a:pPr>
              <a:buFont typeface="Arial" pitchFamily="34" charset="0"/>
              <a:buChar char="•"/>
            </a:pPr>
            <a:endParaRPr lang="en-US" sz="2800" b="0" dirty="0"/>
          </a:p>
          <a:p>
            <a:pPr>
              <a:buFont typeface="Arial" pitchFamily="34" charset="0"/>
              <a:buChar char="•"/>
            </a:pPr>
            <a:r>
              <a:rPr lang="en-US" sz="2800" b="0" dirty="0"/>
              <a:t>In order to access data in a database, </a:t>
            </a:r>
            <a:br>
              <a:rPr lang="en-US" sz="2800" b="0" dirty="0"/>
            </a:br>
            <a:r>
              <a:rPr lang="en-US" sz="2800" b="0" dirty="0"/>
              <a:t>must be linked to a Database User.</a:t>
            </a:r>
          </a:p>
        </p:txBody>
      </p:sp>
    </p:spTree>
    <p:extLst>
      <p:ext uri="{BB962C8B-B14F-4D97-AF65-F5344CB8AC3E}">
        <p14:creationId xmlns:p14="http://schemas.microsoft.com/office/powerpoint/2010/main" val="24077105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1" name="Rectangle 3"/>
          <p:cNvSpPr>
            <a:spLocks noGrp="1" noChangeArrowheads="1"/>
          </p:cNvSpPr>
          <p:nvPr>
            <p:ph idx="1"/>
          </p:nvPr>
        </p:nvSpPr>
        <p:spPr>
          <a:xfrm>
            <a:off x="1981200" y="304801"/>
            <a:ext cx="8229600" cy="5821363"/>
          </a:xfrm>
        </p:spPr>
        <p:txBody>
          <a:bodyPr vert="horz" lIns="91440" tIns="45720" rIns="132080" bIns="45720" rtlCol="0">
            <a:normAutofit/>
          </a:bodyPr>
          <a:lstStyle/>
          <a:p>
            <a:pPr marL="0" indent="0">
              <a:buNone/>
            </a:pPr>
            <a:r>
              <a:rPr lang="en-US" altLang="en-US" sz="8000" dirty="0"/>
              <a:t>I Was Once</a:t>
            </a:r>
          </a:p>
          <a:p>
            <a:pPr marL="0" indent="0">
              <a:buNone/>
            </a:pPr>
            <a:r>
              <a:rPr lang="en-US" altLang="en-US" sz="8000" dirty="0"/>
              <a:t>A Very </a:t>
            </a:r>
          </a:p>
          <a:p>
            <a:pPr marL="0" indent="0">
              <a:buNone/>
            </a:pPr>
            <a:r>
              <a:rPr lang="en-US" altLang="en-US" sz="8000" dirty="0"/>
              <a:t>Crappy</a:t>
            </a:r>
          </a:p>
          <a:p>
            <a:pPr marL="0" indent="0">
              <a:buNone/>
            </a:pPr>
            <a:r>
              <a:rPr lang="en-US" altLang="en-US" sz="8000" dirty="0"/>
              <a:t>Carpenter</a:t>
            </a:r>
          </a:p>
        </p:txBody>
      </p:sp>
      <p:sp>
        <p:nvSpPr>
          <p:cNvPr id="921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eaLnBrk="1" hangingPunct="1"/>
            <a:fld id="{0BD8C173-5E65-44D9-A878-05D0C002934E}" type="slidenum">
              <a:rPr lang="en-US" altLang="en-US">
                <a:solidFill>
                  <a:srgbClr val="3B3C3B"/>
                </a:solidFill>
                <a:latin typeface="Lucida Sans Unicode" charset="0"/>
                <a:ea typeface="Lucida Sans Unicode" charset="0"/>
                <a:cs typeface="Lucida Sans Unicode" charset="0"/>
                <a:sym typeface="Lucida Sans Unicode" charset="0"/>
              </a:rPr>
              <a:pPr eaLnBrk="1" hangingPunct="1"/>
              <a:t>4</a:t>
            </a:fld>
            <a:endParaRPr lang="en-US" altLang="en-US">
              <a:solidFill>
                <a:srgbClr val="3B3C3B"/>
              </a:solidFill>
              <a:latin typeface="Lucida Sans Unicode" charset="0"/>
              <a:ea typeface="Lucida Sans Unicode" charset="0"/>
              <a:cs typeface="Lucida Sans Unicode" charset="0"/>
              <a:sym typeface="Lucida Sans Unicode" charset="0"/>
            </a:endParaRPr>
          </a:p>
        </p:txBody>
      </p:sp>
      <p:pic>
        <p:nvPicPr>
          <p:cNvPr id="9219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308102"/>
            <a:ext cx="279400" cy="59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64415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2B5ACA0-81F7-4A45-87B8-8821046E9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Server Login Roles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1000" y="1228165"/>
            <a:ext cx="10515600" cy="4948798"/>
          </a:xfrm>
        </p:spPr>
        <p:txBody>
          <a:bodyPr>
            <a:normAutofit/>
          </a:bodyPr>
          <a:lstStyle/>
          <a:p>
            <a:pPr>
              <a:buFont typeface="Arial" pitchFamily="34" charset="0"/>
              <a:buChar char="•"/>
            </a:pPr>
            <a:r>
              <a:rPr lang="en-US" sz="4000" b="0" dirty="0"/>
              <a:t>Server Logins are most </a:t>
            </a:r>
            <a:br>
              <a:rPr lang="en-US" sz="4000" b="0" dirty="0"/>
            </a:br>
            <a:r>
              <a:rPr lang="en-US" sz="4000" b="0" dirty="0"/>
              <a:t>commonly added to Server Roles, </a:t>
            </a:r>
            <a:br>
              <a:rPr lang="en-US" sz="4000" b="0" dirty="0"/>
            </a:br>
            <a:r>
              <a:rPr lang="en-US" sz="4000" b="0" dirty="0"/>
              <a:t>which are self-explanatory</a:t>
            </a:r>
            <a:br>
              <a:rPr lang="en-US" sz="4000" b="0" dirty="0"/>
            </a:br>
            <a:r>
              <a:rPr lang="en-US" sz="4000" b="0" dirty="0"/>
              <a:t>and well documented.</a:t>
            </a:r>
          </a:p>
          <a:p>
            <a:pPr>
              <a:buFont typeface="Arial" pitchFamily="34" charset="0"/>
              <a:buChar char="•"/>
            </a:pPr>
            <a:endParaRPr lang="en-US" sz="4000" b="0" dirty="0"/>
          </a:p>
          <a:p>
            <a:pPr>
              <a:buFont typeface="Arial" pitchFamily="34" charset="0"/>
              <a:buChar char="•"/>
            </a:pPr>
            <a:endParaRPr lang="en-US" sz="4000" b="0" dirty="0"/>
          </a:p>
          <a:p>
            <a:endParaRPr lang="en-US" sz="4000" b="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90"/>
          <a:stretch/>
        </p:blipFill>
        <p:spPr bwMode="auto">
          <a:xfrm>
            <a:off x="8549640" y="1487424"/>
            <a:ext cx="2514600" cy="3817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4369108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3AD4223-9486-4385-AE3A-187EF57F9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Windows </a:t>
            </a:r>
            <a:r>
              <a:rPr lang="en-US" dirty="0" err="1"/>
              <a:t>Auth</a:t>
            </a:r>
            <a:r>
              <a:rPr lang="en-US" dirty="0"/>
              <a:t> vs SQL </a:t>
            </a:r>
            <a:r>
              <a:rPr lang="en-US" dirty="0" err="1"/>
              <a:t>Auth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b="0" dirty="0"/>
              <a:t>In a domain environment, </a:t>
            </a:r>
          </a:p>
          <a:p>
            <a:pPr marL="0" indent="0">
              <a:buNone/>
            </a:pPr>
            <a:r>
              <a:rPr lang="en-US" sz="3600" b="0" dirty="0"/>
              <a:t>	AD authentication means that</a:t>
            </a:r>
          </a:p>
          <a:p>
            <a:pPr marL="0" indent="0">
              <a:buNone/>
            </a:pPr>
            <a:r>
              <a:rPr lang="en-US" sz="3600" b="0" dirty="0"/>
              <a:t>			account creation/termination, </a:t>
            </a:r>
          </a:p>
          <a:p>
            <a:pPr marL="0" indent="0">
              <a:buNone/>
            </a:pPr>
            <a:r>
              <a:rPr lang="en-US" sz="3600" b="0" dirty="0"/>
              <a:t>			security group membership, </a:t>
            </a:r>
          </a:p>
          <a:p>
            <a:pPr marL="0" indent="0">
              <a:buNone/>
            </a:pPr>
            <a:r>
              <a:rPr lang="en-US" sz="3600" b="0" dirty="0"/>
              <a:t>			password policy,</a:t>
            </a:r>
          </a:p>
          <a:p>
            <a:pPr marL="0" indent="0">
              <a:buNone/>
            </a:pPr>
            <a:r>
              <a:rPr lang="en-US" sz="3600" dirty="0"/>
              <a:t>	</a:t>
            </a:r>
            <a:r>
              <a:rPr lang="en-US" sz="3600" b="0" dirty="0"/>
              <a:t>are handled by an existing corporate security 	administration infrastructure.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B33938D9-6682-4BB5-AE7E-A07F086A6D58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68927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FB70F39-A446-457C-9B6F-D69A066CE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Windows </a:t>
            </a:r>
            <a:r>
              <a:rPr lang="en-US" dirty="0" err="1"/>
              <a:t>Auth</a:t>
            </a:r>
            <a:r>
              <a:rPr lang="en-US" dirty="0"/>
              <a:t> vs SQL </a:t>
            </a:r>
            <a:r>
              <a:rPr lang="en-US" dirty="0" err="1"/>
              <a:t>Auth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110000"/>
              </a:lnSpc>
              <a:buFont typeface="Arial" pitchFamily="34" charset="0"/>
              <a:buChar char="•"/>
            </a:pPr>
            <a:r>
              <a:rPr lang="en-US" sz="4400" b="0" dirty="0"/>
              <a:t>Windows Authentication is the </a:t>
            </a:r>
            <a:r>
              <a:rPr lang="en-US" sz="4400" dirty="0"/>
              <a:t>default</a:t>
            </a:r>
            <a:r>
              <a:rPr lang="en-US" sz="4400" b="0" dirty="0"/>
              <a:t> security model for SQL Server and cannot be disabled.</a:t>
            </a:r>
          </a:p>
          <a:p>
            <a:pPr lvl="1">
              <a:lnSpc>
                <a:spcPct val="110000"/>
              </a:lnSpc>
            </a:pPr>
            <a:r>
              <a:rPr lang="en-US" sz="4000" b="0" dirty="0"/>
              <a:t>Enable “Mixed Mode” to allow for SQL Logins</a:t>
            </a:r>
          </a:p>
          <a:p>
            <a:pPr>
              <a:lnSpc>
                <a:spcPct val="110000"/>
              </a:lnSpc>
              <a:buFont typeface="Arial" pitchFamily="34" charset="0"/>
              <a:buChar char="•"/>
            </a:pPr>
            <a:endParaRPr lang="en-US" sz="4400" b="0" dirty="0"/>
          </a:p>
          <a:p>
            <a:pPr>
              <a:lnSpc>
                <a:spcPct val="110000"/>
              </a:lnSpc>
              <a:buFont typeface="Arial" pitchFamily="34" charset="0"/>
              <a:buChar char="•"/>
            </a:pPr>
            <a:r>
              <a:rPr lang="en-US" sz="4400" b="0" dirty="0"/>
              <a:t>Choosing </a:t>
            </a:r>
            <a:r>
              <a:rPr lang="en-US" sz="4400" dirty="0"/>
              <a:t>Mixed Mode </a:t>
            </a:r>
            <a:r>
              <a:rPr lang="en-US" sz="4400" b="0" dirty="0"/>
              <a:t>as a server option enables SQL Logins and allows the “</a:t>
            </a:r>
            <a:r>
              <a:rPr lang="en-US" sz="4400" b="0" dirty="0" err="1"/>
              <a:t>sa</a:t>
            </a:r>
            <a:r>
              <a:rPr lang="en-US" sz="4400" b="0" dirty="0"/>
              <a:t>” account to be enabled.</a:t>
            </a:r>
          </a:p>
        </p:txBody>
      </p:sp>
    </p:spTree>
    <p:extLst>
      <p:ext uri="{BB962C8B-B14F-4D97-AF65-F5344CB8AC3E}">
        <p14:creationId xmlns:p14="http://schemas.microsoft.com/office/powerpoint/2010/main" val="68722469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D055F6A-2D54-4AF4-8432-3C74D87C0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SQL </a:t>
            </a:r>
            <a:r>
              <a:rPr lang="en-US" dirty="0" err="1"/>
              <a:t>Auth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itchFamily="34" charset="0"/>
              <a:buChar char="•"/>
            </a:pPr>
            <a:r>
              <a:rPr lang="en-US" sz="4000" b="0" dirty="0"/>
              <a:t>SQL Logins are </a:t>
            </a:r>
            <a:r>
              <a:rPr lang="en-US" sz="4000" dirty="0"/>
              <a:t>authenticated by SQL Server</a:t>
            </a:r>
            <a:r>
              <a:rPr lang="en-US" sz="4000" b="0" dirty="0"/>
              <a:t>.</a:t>
            </a:r>
          </a:p>
          <a:p>
            <a:pPr>
              <a:buFont typeface="Arial" pitchFamily="34" charset="0"/>
              <a:buChar char="•"/>
            </a:pPr>
            <a:r>
              <a:rPr lang="en-US" sz="4000" b="0" dirty="0"/>
              <a:t>Strongly encouraged to Enforce password policy, which can include password expiration.</a:t>
            </a:r>
          </a:p>
          <a:p>
            <a:pPr>
              <a:buFont typeface="Arial" pitchFamily="34" charset="0"/>
              <a:buChar char="•"/>
            </a:pPr>
            <a:r>
              <a:rPr lang="en-US" sz="4000" b="0" dirty="0"/>
              <a:t>Multiple failed SQL </a:t>
            </a:r>
            <a:r>
              <a:rPr lang="en-US" sz="4000" b="0" dirty="0" err="1"/>
              <a:t>auth</a:t>
            </a:r>
            <a:r>
              <a:rPr lang="en-US" sz="4000" b="0" dirty="0"/>
              <a:t> login attempts will Lock Out.</a:t>
            </a:r>
            <a:endParaRPr lang="en-US" sz="4000" dirty="0"/>
          </a:p>
          <a:p>
            <a:pPr>
              <a:buFont typeface="Arial" pitchFamily="34" charset="0"/>
              <a:buChar char="•"/>
            </a:pPr>
            <a:endParaRPr lang="en-US" sz="4000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1" y="4114800"/>
            <a:ext cx="4520045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2237317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919A4AE-030D-4202-B3DA-6804E1353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Database Users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itchFamily="34" charset="0"/>
              <a:buChar char="•"/>
            </a:pPr>
            <a:r>
              <a:rPr lang="en-US" b="0" dirty="0"/>
              <a:t>A Database User is a database level security principal.</a:t>
            </a:r>
          </a:p>
          <a:p>
            <a:pPr>
              <a:buFont typeface="Arial" pitchFamily="34" charset="0"/>
              <a:buChar char="•"/>
            </a:pPr>
            <a:endParaRPr lang="en-US" b="0" dirty="0"/>
          </a:p>
          <a:p>
            <a:pPr>
              <a:buFont typeface="Arial" pitchFamily="34" charset="0"/>
              <a:buChar char="•"/>
            </a:pPr>
            <a:r>
              <a:rPr lang="en-US" b="0" dirty="0"/>
              <a:t>A Database User can be linked to any Login (Windows or SQL Auth) – and the names don’t actually have to match.</a:t>
            </a:r>
          </a:p>
          <a:p>
            <a:pPr>
              <a:buFont typeface="Arial" pitchFamily="34" charset="0"/>
              <a:buChar char="•"/>
            </a:pPr>
            <a:endParaRPr lang="en-US" b="0" dirty="0"/>
          </a:p>
          <a:p>
            <a:pPr>
              <a:buFont typeface="Arial" pitchFamily="34" charset="0"/>
              <a:buChar char="•"/>
            </a:pPr>
            <a:r>
              <a:rPr lang="en-US" b="0" dirty="0"/>
              <a:t>Database Users have a </a:t>
            </a:r>
            <a:r>
              <a:rPr lang="en-US" b="0" dirty="0" err="1"/>
              <a:t>sid</a:t>
            </a:r>
            <a:r>
              <a:rPr lang="en-US" b="0" dirty="0"/>
              <a:t>, such as </a:t>
            </a:r>
            <a:r>
              <a:rPr lang="en-US" dirty="0"/>
              <a:t>0xE5EFF2DB1688C246855B013148882E75</a:t>
            </a:r>
          </a:p>
          <a:p>
            <a:pPr marL="0" indent="0">
              <a:buNone/>
            </a:pPr>
            <a:r>
              <a:rPr lang="en-US" b="0" dirty="0"/>
              <a:t>	which is shared by the linked Server Login.</a:t>
            </a:r>
          </a:p>
          <a:p>
            <a:pPr>
              <a:buFont typeface="Arial" pitchFamily="34" charset="0"/>
              <a:buChar char="•"/>
            </a:pPr>
            <a:endParaRPr lang="en-US" dirty="0"/>
          </a:p>
          <a:p>
            <a:pPr>
              <a:buFont typeface="Arial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646026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44DA7E4-A3CD-476F-A3C6-EC3D8CDCDA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</a:t>
            </a:r>
            <a:r>
              <a:rPr lang="en-US" dirty="0" err="1"/>
              <a:t>Auth</a:t>
            </a:r>
            <a:r>
              <a:rPr lang="en-US" dirty="0"/>
              <a:t> Logins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itchFamily="34" charset="0"/>
              <a:buChar char="•"/>
            </a:pPr>
            <a:endParaRPr lang="en-US" b="0" dirty="0"/>
          </a:p>
          <a:p>
            <a:r>
              <a:rPr lang="en-US" b="0" dirty="0"/>
              <a:t>SQL Auth Logins can become disconnected from their Database Users when a database is restored from another server.</a:t>
            </a:r>
          </a:p>
          <a:p>
            <a:endParaRPr lang="en-US" b="0" dirty="0"/>
          </a:p>
          <a:p>
            <a:r>
              <a:rPr lang="en-US" b="0" dirty="0"/>
              <a:t>This isn’t a problem with Windows Authenticated logins.</a:t>
            </a:r>
          </a:p>
          <a:p>
            <a:endParaRPr lang="en-US" b="0" dirty="0"/>
          </a:p>
          <a:p>
            <a:r>
              <a:rPr lang="en-US" sz="2800" dirty="0"/>
              <a:t>To re-associate a database user to a server login:</a:t>
            </a:r>
          </a:p>
          <a:p>
            <a:pPr marL="457200" lvl="1" indent="0"/>
            <a:r>
              <a:rPr lang="en-US" dirty="0"/>
              <a:t>	ALTER USER username WITH LOGIN = </a:t>
            </a:r>
            <a:r>
              <a:rPr lang="en-US" dirty="0" err="1"/>
              <a:t>loginname</a:t>
            </a:r>
            <a:r>
              <a:rPr lang="en-US" dirty="0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273066529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90E9F96-D5DB-4B87-8D63-F04F6830A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Basics of TSQL</a:t>
            </a:r>
          </a:p>
        </p:txBody>
      </p:sp>
      <p:pic>
        <p:nvPicPr>
          <p:cNvPr id="2050" name="Picture 2" descr="tsql Mugs">
            <a:extLst>
              <a:ext uri="{FF2B5EF4-FFF2-40B4-BE49-F238E27FC236}">
                <a16:creationId xmlns:a16="http://schemas.microsoft.com/office/drawing/2014/main" id="{FC6F98D5-B6B9-4A32-9DF1-87DE74BD869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7785" y="97208"/>
            <a:ext cx="3334215" cy="3334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B3FC219-FF25-4134-9C87-1DB801555FCE}"/>
              </a:ext>
            </a:extLst>
          </p:cNvPr>
          <p:cNvSpPr txBox="1"/>
          <p:nvPr/>
        </p:nvSpPr>
        <p:spPr>
          <a:xfrm>
            <a:off x="512064" y="1120588"/>
            <a:ext cx="10981944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Consolas" panose="020B0609020204030204" pitchFamily="49" charset="0"/>
              </a:rPr>
              <a:t>WITH</a:t>
            </a:r>
          </a:p>
          <a:p>
            <a:r>
              <a:rPr lang="en-US" sz="4800" dirty="0">
                <a:latin typeface="Consolas" panose="020B0609020204030204" pitchFamily="49" charset="0"/>
              </a:rPr>
              <a:t>SELECT</a:t>
            </a:r>
          </a:p>
          <a:p>
            <a:r>
              <a:rPr lang="en-US" sz="4800" dirty="0">
                <a:latin typeface="Consolas" panose="020B0609020204030204" pitchFamily="49" charset="0"/>
              </a:rPr>
              <a:t>FROM</a:t>
            </a:r>
          </a:p>
          <a:p>
            <a:r>
              <a:rPr lang="en-US" sz="4800" dirty="0">
                <a:latin typeface="Consolas" panose="020B0609020204030204" pitchFamily="49" charset="0"/>
              </a:rPr>
              <a:t>WHERE</a:t>
            </a:r>
          </a:p>
          <a:p>
            <a:r>
              <a:rPr lang="en-US" sz="4800" dirty="0">
                <a:latin typeface="Consolas" panose="020B0609020204030204" pitchFamily="49" charset="0"/>
              </a:rPr>
              <a:t>GROUP BY </a:t>
            </a:r>
          </a:p>
          <a:p>
            <a:r>
              <a:rPr lang="en-US" sz="4800" dirty="0">
                <a:latin typeface="Consolas" panose="020B0609020204030204" pitchFamily="49" charset="0"/>
              </a:rPr>
              <a:t>HAVING</a:t>
            </a:r>
          </a:p>
          <a:p>
            <a:r>
              <a:rPr lang="en-US" sz="4800" dirty="0">
                <a:latin typeface="Consolas" panose="020B0609020204030204" pitchFamily="49" charset="0"/>
              </a:rPr>
              <a:t>ORDER BY;</a:t>
            </a:r>
          </a:p>
        </p:txBody>
      </p:sp>
    </p:spTree>
    <p:extLst>
      <p:ext uri="{BB962C8B-B14F-4D97-AF65-F5344CB8AC3E}">
        <p14:creationId xmlns:p14="http://schemas.microsoft.com/office/powerpoint/2010/main" val="418362954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90E9F96-D5DB-4B87-8D63-F04F6830A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Basics of SQL</a:t>
            </a:r>
          </a:p>
        </p:txBody>
      </p:sp>
      <p:pic>
        <p:nvPicPr>
          <p:cNvPr id="2050" name="Picture 2" descr="tsql Mugs">
            <a:extLst>
              <a:ext uri="{FF2B5EF4-FFF2-40B4-BE49-F238E27FC236}">
                <a16:creationId xmlns:a16="http://schemas.microsoft.com/office/drawing/2014/main" id="{FC6F98D5-B6B9-4A32-9DF1-87DE74BD869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7785" y="97208"/>
            <a:ext cx="3334215" cy="3334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B3FC219-FF25-4134-9C87-1DB801555FCE}"/>
              </a:ext>
            </a:extLst>
          </p:cNvPr>
          <p:cNvSpPr txBox="1"/>
          <p:nvPr/>
        </p:nvSpPr>
        <p:spPr>
          <a:xfrm>
            <a:off x="512064" y="1120588"/>
            <a:ext cx="10981944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2"/>
                </a:solidFill>
                <a:latin typeface="Consolas" panose="020B0609020204030204" pitchFamily="49" charset="0"/>
              </a:rPr>
              <a:t>WITH</a:t>
            </a:r>
          </a:p>
          <a:p>
            <a:r>
              <a:rPr lang="en-US" sz="4800" dirty="0">
                <a:latin typeface="Consolas" panose="020B0609020204030204" pitchFamily="49" charset="0"/>
              </a:rPr>
              <a:t>SELECT – what column(s)</a:t>
            </a:r>
          </a:p>
          <a:p>
            <a:r>
              <a:rPr lang="en-US" sz="4800" dirty="0">
                <a:latin typeface="Consolas" panose="020B0609020204030204" pitchFamily="49" charset="0"/>
              </a:rPr>
              <a:t>FROM – from what table(s)</a:t>
            </a:r>
          </a:p>
          <a:p>
            <a:r>
              <a:rPr lang="en-US" sz="4800" dirty="0">
                <a:latin typeface="Consolas" panose="020B0609020204030204" pitchFamily="49" charset="0"/>
              </a:rPr>
              <a:t>WHERE – with what filter(s)</a:t>
            </a:r>
          </a:p>
          <a:p>
            <a:r>
              <a:rPr lang="en-US" sz="4800" dirty="0">
                <a:solidFill>
                  <a:schemeClr val="bg2"/>
                </a:solidFill>
                <a:latin typeface="Consolas" panose="020B0609020204030204" pitchFamily="49" charset="0"/>
              </a:rPr>
              <a:t>GROUP BY </a:t>
            </a:r>
          </a:p>
          <a:p>
            <a:r>
              <a:rPr lang="en-US" sz="4800" dirty="0">
                <a:solidFill>
                  <a:schemeClr val="bg2"/>
                </a:solidFill>
                <a:latin typeface="Consolas" panose="020B0609020204030204" pitchFamily="49" charset="0"/>
              </a:rPr>
              <a:t>HAVING</a:t>
            </a:r>
          </a:p>
          <a:p>
            <a:r>
              <a:rPr lang="en-US" sz="4800" dirty="0">
                <a:latin typeface="Consolas" panose="020B0609020204030204" pitchFamily="49" charset="0"/>
              </a:rPr>
              <a:t>ORDER BY – in what order;</a:t>
            </a:r>
          </a:p>
        </p:txBody>
      </p:sp>
    </p:spTree>
    <p:extLst>
      <p:ext uri="{BB962C8B-B14F-4D97-AF65-F5344CB8AC3E}">
        <p14:creationId xmlns:p14="http://schemas.microsoft.com/office/powerpoint/2010/main" val="43476140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90E9F96-D5DB-4B87-8D63-F04F6830A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Basics of SQL</a:t>
            </a:r>
          </a:p>
        </p:txBody>
      </p:sp>
      <p:pic>
        <p:nvPicPr>
          <p:cNvPr id="2050" name="Picture 2" descr="tsql Mugs">
            <a:extLst>
              <a:ext uri="{FF2B5EF4-FFF2-40B4-BE49-F238E27FC236}">
                <a16:creationId xmlns:a16="http://schemas.microsoft.com/office/drawing/2014/main" id="{FC6F98D5-B6B9-4A32-9DF1-87DE74BD869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7785" y="97208"/>
            <a:ext cx="3334215" cy="3334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B3FC219-FF25-4134-9C87-1DB801555FCE}"/>
              </a:ext>
            </a:extLst>
          </p:cNvPr>
          <p:cNvSpPr txBox="1"/>
          <p:nvPr/>
        </p:nvSpPr>
        <p:spPr>
          <a:xfrm>
            <a:off x="512064" y="1120588"/>
            <a:ext cx="10981944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WITH – use a CTE</a:t>
            </a:r>
          </a:p>
          <a:p>
            <a:r>
              <a:rPr lang="en-US" sz="4800" dirty="0">
                <a:latin typeface="Consolas" panose="020B0609020204030204" pitchFamily="49" charset="0"/>
              </a:rPr>
              <a:t>SELECT – what column(s)</a:t>
            </a:r>
          </a:p>
          <a:p>
            <a:r>
              <a:rPr lang="en-US" sz="4800" dirty="0">
                <a:latin typeface="Consolas" panose="020B0609020204030204" pitchFamily="49" charset="0"/>
              </a:rPr>
              <a:t>FROM – from what table(s)</a:t>
            </a:r>
          </a:p>
          <a:p>
            <a:r>
              <a:rPr lang="en-US" sz="4800" dirty="0">
                <a:latin typeface="Consolas" panose="020B0609020204030204" pitchFamily="49" charset="0"/>
              </a:rPr>
              <a:t>WHERE – with what filter(s)</a:t>
            </a:r>
          </a:p>
          <a:p>
            <a:r>
              <a:rPr lang="en-US" sz="4800" dirty="0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GROUP BY – aggregate by these</a:t>
            </a:r>
          </a:p>
          <a:p>
            <a:r>
              <a:rPr lang="en-US" sz="4800" dirty="0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HAVING – filter the aggregates</a:t>
            </a:r>
          </a:p>
          <a:p>
            <a:r>
              <a:rPr lang="en-US" sz="4800" dirty="0">
                <a:latin typeface="Consolas" panose="020B0609020204030204" pitchFamily="49" charset="0"/>
              </a:rPr>
              <a:t>ORDER BY – in what order;</a:t>
            </a:r>
          </a:p>
        </p:txBody>
      </p:sp>
    </p:spTree>
    <p:extLst>
      <p:ext uri="{BB962C8B-B14F-4D97-AF65-F5344CB8AC3E}">
        <p14:creationId xmlns:p14="http://schemas.microsoft.com/office/powerpoint/2010/main" val="219163127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FE6FA6-C319-41E6-A855-C0F9CAD76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What you need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97F8B1-66DC-42FE-ADC1-8270814C5A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28165"/>
            <a:ext cx="11093388" cy="4948798"/>
          </a:xfrm>
        </p:spPr>
        <p:txBody>
          <a:bodyPr>
            <a:normAutofit/>
          </a:bodyPr>
          <a:lstStyle/>
          <a:p>
            <a:endParaRPr lang="en-US" sz="3600" dirty="0"/>
          </a:p>
          <a:p>
            <a:r>
              <a:rPr lang="en-US" sz="3600" dirty="0">
                <a:hlinkClick r:id="rId2"/>
              </a:rPr>
              <a:t>WideWorldImporters sample database</a:t>
            </a:r>
            <a:r>
              <a:rPr lang="en-US" sz="3600" dirty="0"/>
              <a:t>:</a:t>
            </a:r>
          </a:p>
          <a:p>
            <a:pPr lvl="1"/>
            <a:r>
              <a:rPr lang="en-US" b="1" dirty="0">
                <a:hlinkClick r:id="rId3"/>
              </a:rPr>
              <a:t>WideWorldImporters-</a:t>
            </a:r>
            <a:r>
              <a:rPr lang="en-US" b="1" dirty="0" err="1">
                <a:hlinkClick r:id="rId3"/>
              </a:rPr>
              <a:t>Full.bak</a:t>
            </a:r>
            <a:r>
              <a:rPr lang="en-US" b="1" dirty="0"/>
              <a:t> </a:t>
            </a:r>
            <a:r>
              <a:rPr lang="en-US" dirty="0"/>
              <a:t>(restores to any SQL Server Edition aside from </a:t>
            </a:r>
            <a:r>
              <a:rPr lang="en-US" dirty="0" err="1"/>
              <a:t>LocalDB</a:t>
            </a:r>
            <a:r>
              <a:rPr lang="en-US" dirty="0"/>
              <a:t>)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2214267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eaLnBrk="1" hangingPunct="1"/>
            <a:fld id="{0BD8C173-5E65-44D9-A878-05D0C002934E}" type="slidenum">
              <a:rPr lang="en-US" altLang="en-US">
                <a:solidFill>
                  <a:srgbClr val="3B3C3B"/>
                </a:solidFill>
                <a:latin typeface="Lucida Sans Unicode" charset="0"/>
                <a:ea typeface="Lucida Sans Unicode" charset="0"/>
                <a:cs typeface="Lucida Sans Unicode" charset="0"/>
                <a:sym typeface="Lucida Sans Unicode" charset="0"/>
              </a:rPr>
              <a:pPr eaLnBrk="1" hangingPunct="1"/>
              <a:t>5</a:t>
            </a:fld>
            <a:endParaRPr lang="en-US" altLang="en-US">
              <a:solidFill>
                <a:srgbClr val="3B3C3B"/>
              </a:solidFill>
              <a:latin typeface="Lucida Sans Unicode" charset="0"/>
              <a:ea typeface="Lucida Sans Unicode" charset="0"/>
              <a:cs typeface="Lucida Sans Unicode" charset="0"/>
              <a:sym typeface="Lucida Sans Unicode" charset="0"/>
            </a:endParaRPr>
          </a:p>
        </p:txBody>
      </p:sp>
      <p:pic>
        <p:nvPicPr>
          <p:cNvPr id="9219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308102"/>
            <a:ext cx="279400" cy="59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-2159000"/>
            <a:ext cx="6762750" cy="901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33373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FE6FA6-C319-41E6-A855-C0F9CAD76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SQL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97F8B1-66DC-42FE-ADC1-8270814C5A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Toolbox: lab - TSQL 101.sql</a:t>
            </a:r>
          </a:p>
          <a:p>
            <a:endParaRPr lang="en-US" sz="3600" dirty="0"/>
          </a:p>
          <a:p>
            <a:r>
              <a:rPr lang="en-US" sz="3600" dirty="0"/>
              <a:t>This syntax in these samples is </a:t>
            </a:r>
            <a:r>
              <a:rPr lang="en-US" sz="3600" i="1" dirty="0"/>
              <a:t>simple enough</a:t>
            </a:r>
            <a:r>
              <a:rPr lang="en-US" sz="3600" dirty="0"/>
              <a:t> that it should work with minimal alteration </a:t>
            </a:r>
            <a:br>
              <a:rPr lang="en-US" sz="3600" dirty="0"/>
            </a:br>
            <a:r>
              <a:rPr lang="en-US" sz="3600" dirty="0"/>
              <a:t>in any ANSI SQL-compliant database platform.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4926142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6A59213-B40A-4A1A-BDD8-C34A8A6B66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162" t="1606"/>
          <a:stretch/>
        </p:blipFill>
        <p:spPr>
          <a:xfrm>
            <a:off x="207264" y="1120588"/>
            <a:ext cx="3256565" cy="533507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8B9CB14-9CA8-459B-9D55-F45836BFAD29}"/>
              </a:ext>
            </a:extLst>
          </p:cNvPr>
          <p:cNvSpPr txBox="1"/>
          <p:nvPr/>
        </p:nvSpPr>
        <p:spPr>
          <a:xfrm>
            <a:off x="3463829" y="1120588"/>
            <a:ext cx="553386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Panton" panose="00000500000000000000" pitchFamily="50" charset="0"/>
              </a:rPr>
              <a:t>Let’s say I only want all columns </a:t>
            </a:r>
            <a:br>
              <a:rPr lang="en-US" sz="2400" dirty="0">
                <a:latin typeface="Panton" panose="00000500000000000000" pitchFamily="50" charset="0"/>
              </a:rPr>
            </a:br>
            <a:r>
              <a:rPr lang="en-US" sz="2400" dirty="0">
                <a:latin typeface="Panton" panose="00000500000000000000" pitchFamily="50" charset="0"/>
              </a:rPr>
              <a:t>from this table, but only the rows where</a:t>
            </a:r>
          </a:p>
          <a:p>
            <a:r>
              <a:rPr lang="en-US" sz="2400" dirty="0" err="1">
                <a:latin typeface="Panton" panose="00000500000000000000" pitchFamily="50" charset="0"/>
              </a:rPr>
              <a:t>SomeNumber</a:t>
            </a:r>
            <a:r>
              <a:rPr lang="en-US" sz="2400" dirty="0">
                <a:latin typeface="Panton" panose="00000500000000000000" pitchFamily="50" charset="0"/>
              </a:rPr>
              <a:t> &gt; 2</a:t>
            </a:r>
          </a:p>
          <a:p>
            <a:endParaRPr lang="en-US" dirty="0">
              <a:latin typeface="Panton" panose="00000500000000000000" pitchFamily="50" charset="0"/>
            </a:endParaRPr>
          </a:p>
          <a:p>
            <a:r>
              <a:rPr lang="en-US" dirty="0">
                <a:latin typeface="Panton" panose="00000500000000000000" pitchFamily="50" charset="0"/>
              </a:rPr>
              <a:t>Works:</a:t>
            </a: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*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SomeTable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SomeNumber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2</a:t>
            </a:r>
          </a:p>
          <a:p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0F1A354-EB5D-4255-8194-7C511772CA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8003" y="1029149"/>
            <a:ext cx="3255264" cy="3272131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E90E9F96-D5DB-4B87-8D63-F04F6830A1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55463"/>
          </a:xfrm>
        </p:spPr>
        <p:txBody>
          <a:bodyPr/>
          <a:lstStyle/>
          <a:p>
            <a:r>
              <a:rPr lang="en-US" dirty="0"/>
              <a:t>Basics of SQL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DE8EF1-8C8E-410C-95C4-C8FE0BBDF8A8}"/>
              </a:ext>
            </a:extLst>
          </p:cNvPr>
          <p:cNvSpPr txBox="1"/>
          <p:nvPr/>
        </p:nvSpPr>
        <p:spPr>
          <a:xfrm>
            <a:off x="3283998" y="879638"/>
            <a:ext cx="7353522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dirty="0">
              <a:latin typeface="Panton" panose="00000500000000000000" pitchFamily="50" charset="0"/>
            </a:endParaRPr>
          </a:p>
          <a:p>
            <a:endParaRPr lang="en-US" sz="2000" dirty="0">
              <a:latin typeface="Panton" panose="00000500000000000000" pitchFamily="50" charset="0"/>
            </a:endParaRPr>
          </a:p>
          <a:p>
            <a:endParaRPr lang="en-US" sz="2000" dirty="0">
              <a:latin typeface="Panton" panose="00000500000000000000" pitchFamily="50" charset="0"/>
            </a:endParaRPr>
          </a:p>
          <a:p>
            <a:endParaRPr lang="en-US" sz="2000" dirty="0">
              <a:latin typeface="Panton" panose="00000500000000000000" pitchFamily="50" charset="0"/>
            </a:endParaRPr>
          </a:p>
          <a:p>
            <a:endParaRPr lang="en-US" sz="2000" dirty="0">
              <a:latin typeface="Panton" panose="00000500000000000000" pitchFamily="50" charset="0"/>
            </a:endParaRPr>
          </a:p>
          <a:p>
            <a:endParaRPr lang="en-US" sz="2000" dirty="0">
              <a:latin typeface="Panton" panose="00000500000000000000" pitchFamily="50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         </a:t>
            </a:r>
            <a:r>
              <a:rPr lang="en-US" sz="2000" dirty="0">
                <a:solidFill>
                  <a:srgbClr val="008000"/>
                </a:solidFill>
                <a:latin typeface="Consolas" panose="020B0609020204030204" pitchFamily="49" charset="0"/>
              </a:rPr>
              <a:t>--Not best practice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                </a:t>
            </a:r>
            <a:r>
              <a:rPr lang="en-US" sz="2000" dirty="0">
                <a:solidFill>
                  <a:srgbClr val="008000"/>
                </a:solidFill>
                <a:latin typeface="Consolas" panose="020B0609020204030204" pitchFamily="49" charset="0"/>
              </a:rPr>
              <a:t>--Use </a:t>
            </a:r>
            <a:r>
              <a:rPr lang="en-US" sz="2000" dirty="0" err="1">
                <a:solidFill>
                  <a:srgbClr val="008000"/>
                </a:solidFill>
                <a:latin typeface="Consolas" panose="020B0609020204030204" pitchFamily="49" charset="0"/>
              </a:rPr>
              <a:t>Schema.objectname</a:t>
            </a:r>
            <a:endParaRPr lang="en-US" sz="2000" dirty="0">
              <a:solidFill>
                <a:srgbClr val="008000"/>
              </a:solidFill>
              <a:latin typeface="Consolas" panose="020B0609020204030204" pitchFamily="49" charset="0"/>
            </a:endParaRPr>
          </a:p>
          <a:p>
            <a:pPr lvl="1"/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                 </a:t>
            </a:r>
            <a:r>
              <a:rPr lang="en-US" sz="2000" dirty="0">
                <a:solidFill>
                  <a:srgbClr val="008000"/>
                </a:solidFill>
                <a:latin typeface="Consolas" panose="020B0609020204030204" pitchFamily="49" charset="0"/>
              </a:rPr>
              <a:t>--Semicolon please!</a:t>
            </a:r>
          </a:p>
          <a:p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Panton" panose="00000500000000000000" pitchFamily="50" charset="0"/>
              </a:rPr>
              <a:t>Better:</a:t>
            </a:r>
          </a:p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u="sng" dirty="0">
                <a:solidFill>
                  <a:srgbClr val="000000"/>
                </a:solidFill>
                <a:latin typeface="Consolas" panose="020B0609020204030204" pitchFamily="49" charset="0"/>
              </a:rPr>
              <a:t>ID</a:t>
            </a:r>
            <a:r>
              <a:rPr lang="en-US" sz="2800" u="sng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2800" u="sng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u="sng" dirty="0" err="1">
                <a:solidFill>
                  <a:srgbClr val="000000"/>
                </a:solidFill>
                <a:latin typeface="Consolas" panose="020B0609020204030204" pitchFamily="49" charset="0"/>
              </a:rPr>
              <a:t>SomeNumber</a:t>
            </a:r>
            <a:r>
              <a:rPr lang="en-US" sz="2800" u="sng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2800" u="sng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u="sng" dirty="0" err="1">
                <a:solidFill>
                  <a:srgbClr val="000000"/>
                </a:solidFill>
                <a:latin typeface="Consolas" panose="020B0609020204030204" pitchFamily="49" charset="0"/>
              </a:rPr>
              <a:t>SomeWords</a:t>
            </a:r>
            <a:r>
              <a:rPr lang="en-US" sz="2800" u="sng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u="sng" dirty="0" err="1">
                <a:solidFill>
                  <a:srgbClr val="000000"/>
                </a:solidFill>
                <a:latin typeface="Consolas" panose="020B0609020204030204" pitchFamily="49" charset="0"/>
              </a:rPr>
              <a:t>dbo</a:t>
            </a:r>
            <a:r>
              <a:rPr lang="en-US" sz="2800" u="sng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SomeTable</a:t>
            </a:r>
            <a:endParaRPr lang="en-US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SomeNumber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2</a:t>
            </a:r>
            <a:r>
              <a:rPr lang="en-US" sz="2800" u="sng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868267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90E9F96-D5DB-4B87-8D63-F04F6830A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Comments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DE8EF1-8C8E-410C-95C4-C8FE0BBDF8A8}"/>
              </a:ext>
            </a:extLst>
          </p:cNvPr>
          <p:cNvSpPr txBox="1"/>
          <p:nvPr/>
        </p:nvSpPr>
        <p:spPr>
          <a:xfrm>
            <a:off x="838200" y="1052457"/>
            <a:ext cx="608138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Panton" panose="00000500000000000000" pitchFamily="50" charset="0"/>
              </a:rPr>
              <a:t>Yes, you should comment your TSQL.</a:t>
            </a:r>
          </a:p>
          <a:p>
            <a:endParaRPr lang="en-US" sz="2400" dirty="0">
              <a:latin typeface="Panton" panose="00000500000000000000" pitchFamily="50" charset="0"/>
            </a:endParaRPr>
          </a:p>
          <a:p>
            <a:r>
              <a:rPr lang="en-US" sz="2400" dirty="0">
                <a:solidFill>
                  <a:srgbClr val="008000"/>
                </a:solidFill>
                <a:latin typeface="Consolas" panose="020B0609020204030204" pitchFamily="49" charset="0"/>
              </a:rPr>
              <a:t>--comment the rest of this line</a:t>
            </a:r>
          </a:p>
          <a:p>
            <a:r>
              <a:rPr lang="en-US" sz="2400" dirty="0">
                <a:solidFill>
                  <a:srgbClr val="008000"/>
                </a:solidFill>
                <a:latin typeface="Consolas" panose="020B0609020204030204" pitchFamily="49" charset="0"/>
              </a:rPr>
              <a:t>/*</a:t>
            </a:r>
          </a:p>
          <a:p>
            <a:r>
              <a:rPr lang="en-US" sz="2400" dirty="0">
                <a:solidFill>
                  <a:srgbClr val="008000"/>
                </a:solidFill>
                <a:latin typeface="Consolas" panose="020B0609020204030204" pitchFamily="49" charset="0"/>
              </a:rPr>
              <a:t>Comment a whole block of text </a:t>
            </a:r>
          </a:p>
          <a:p>
            <a:r>
              <a:rPr lang="en-US" sz="2400" dirty="0">
                <a:solidFill>
                  <a:srgbClr val="008000"/>
                </a:solidFill>
                <a:latin typeface="Consolas" panose="020B0609020204030204" pitchFamily="49" charset="0"/>
              </a:rPr>
              <a:t>*/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201893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6A59213-B40A-4A1A-BDD8-C34A8A6B66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162" t="1606"/>
          <a:stretch/>
        </p:blipFill>
        <p:spPr>
          <a:xfrm>
            <a:off x="207264" y="1120588"/>
            <a:ext cx="3256565" cy="533507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8B9CB14-9CA8-459B-9D55-F45836BFAD29}"/>
              </a:ext>
            </a:extLst>
          </p:cNvPr>
          <p:cNvSpPr txBox="1"/>
          <p:nvPr/>
        </p:nvSpPr>
        <p:spPr>
          <a:xfrm>
            <a:off x="3463828" y="1120588"/>
            <a:ext cx="8656637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Panton" panose="00000500000000000000" pitchFamily="50" charset="0"/>
              </a:rPr>
              <a:t>I only want </a:t>
            </a:r>
            <a:r>
              <a:rPr lang="en-US" sz="2800" dirty="0" err="1">
                <a:latin typeface="Panton" panose="00000500000000000000" pitchFamily="50" charset="0"/>
              </a:rPr>
              <a:t>SomeWords</a:t>
            </a:r>
            <a:r>
              <a:rPr lang="en-US" sz="2800" dirty="0">
                <a:latin typeface="Panton" panose="00000500000000000000" pitchFamily="50" charset="0"/>
              </a:rPr>
              <a:t> that begin with ‘a’</a:t>
            </a:r>
          </a:p>
          <a:p>
            <a:endParaRPr lang="en-US" sz="2800" dirty="0">
              <a:latin typeface="Panton" panose="00000500000000000000" pitchFamily="50" charset="0"/>
            </a:endParaRPr>
          </a:p>
          <a:p>
            <a:r>
              <a:rPr lang="en-US" sz="2800" dirty="0">
                <a:latin typeface="Panton" panose="00000500000000000000" pitchFamily="50" charset="0"/>
              </a:rPr>
              <a:t>Works:</a:t>
            </a:r>
          </a:p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SomeWords</a:t>
            </a:r>
            <a:endParaRPr lang="en-US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dbo</a:t>
            </a:r>
            <a:r>
              <a:rPr lang="en-US" sz="2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SomeTable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</a:p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SomeWords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like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FF0000"/>
                </a:solidFill>
                <a:latin typeface="Consolas" panose="020B0609020204030204" pitchFamily="49" charset="0"/>
              </a:rPr>
              <a:t>'a%'</a:t>
            </a:r>
          </a:p>
          <a:p>
            <a:endParaRPr lang="en-US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800" dirty="0">
                <a:solidFill>
                  <a:srgbClr val="000000"/>
                </a:solidFill>
                <a:latin typeface="Panton" panose="00000500000000000000" pitchFamily="50" charset="0"/>
              </a:rPr>
              <a:t>Also works: </a:t>
            </a:r>
          </a:p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SomeWords</a:t>
            </a:r>
            <a:endParaRPr lang="en-US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dbo</a:t>
            </a:r>
            <a:r>
              <a:rPr lang="en-US" sz="2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SomeTable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</a:p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LEFT(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SomeWords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1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FF0000"/>
                </a:solidFill>
                <a:latin typeface="Consolas" panose="020B0609020204030204" pitchFamily="49" charset="0"/>
              </a:rPr>
              <a:t>'a'</a:t>
            </a:r>
          </a:p>
          <a:p>
            <a:endParaRPr lang="en-US" dirty="0">
              <a:latin typeface="Panton" panose="00000500000000000000" pitchFamily="50" charset="0"/>
            </a:endParaRPr>
          </a:p>
          <a:p>
            <a:r>
              <a:rPr lang="en-US" dirty="0">
                <a:latin typeface="Panton" panose="00000500000000000000" pitchFamily="50" charset="0"/>
              </a:rPr>
              <a:t>Lots of different string manipulation functions:</a:t>
            </a:r>
          </a:p>
          <a:p>
            <a:r>
              <a:rPr lang="en-US" dirty="0">
                <a:latin typeface="Panton" panose="00000500000000000000" pitchFamily="50" charset="0"/>
                <a:hlinkClick r:id="rId3"/>
              </a:rPr>
              <a:t>https://docs.microsoft.com/en-us/sql/t-sql/functions/string-functions-transact-sql</a:t>
            </a:r>
            <a:endParaRPr lang="en-US" dirty="0">
              <a:latin typeface="Panton" panose="00000500000000000000" pitchFamily="50" charset="0"/>
            </a:endParaRPr>
          </a:p>
          <a:p>
            <a:endParaRPr lang="en-US" dirty="0">
              <a:latin typeface="Panton" panose="00000500000000000000" pitchFamily="50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90E9F96-D5DB-4B87-8D63-F04F6830A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Basics of SQL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A103B51-AC91-412D-8119-52232256CF1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080"/>
          <a:stretch/>
        </p:blipFill>
        <p:spPr>
          <a:xfrm>
            <a:off x="10096199" y="2342898"/>
            <a:ext cx="1713738" cy="2432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83696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6A59213-B40A-4A1A-BDD8-C34A8A6B66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162" t="1606" r="2001"/>
          <a:stretch/>
        </p:blipFill>
        <p:spPr>
          <a:xfrm>
            <a:off x="70105" y="1120588"/>
            <a:ext cx="2550212" cy="427882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8B9CB14-9CA8-459B-9D55-F45836BFAD29}"/>
              </a:ext>
            </a:extLst>
          </p:cNvPr>
          <p:cNvSpPr txBox="1"/>
          <p:nvPr/>
        </p:nvSpPr>
        <p:spPr>
          <a:xfrm>
            <a:off x="5569031" y="1001716"/>
            <a:ext cx="6784699" cy="3616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Panton" panose="00000500000000000000" pitchFamily="50" charset="0"/>
              </a:rPr>
              <a:t>I have another table with </a:t>
            </a:r>
            <a:r>
              <a:rPr lang="en-US" sz="2400" dirty="0" err="1">
                <a:latin typeface="Panton" panose="00000500000000000000" pitchFamily="50" charset="0"/>
              </a:rPr>
              <a:t>SomeNumber</a:t>
            </a:r>
            <a:r>
              <a:rPr lang="en-US" sz="2400" dirty="0">
                <a:latin typeface="Panton" panose="00000500000000000000" pitchFamily="50" charset="0"/>
              </a:rPr>
              <a:t>.</a:t>
            </a:r>
          </a:p>
          <a:p>
            <a:r>
              <a:rPr lang="en-US" sz="2400" dirty="0">
                <a:latin typeface="Panton" panose="00000500000000000000" pitchFamily="50" charset="0"/>
              </a:rPr>
              <a:t>But second table has important dates. I need to join the two tables on </a:t>
            </a:r>
            <a:r>
              <a:rPr lang="en-US" sz="2400" dirty="0" err="1">
                <a:latin typeface="Panton" panose="00000500000000000000" pitchFamily="50" charset="0"/>
              </a:rPr>
              <a:t>SomeNumber</a:t>
            </a:r>
            <a:r>
              <a:rPr lang="en-US" sz="2400" dirty="0">
                <a:latin typeface="Panton" panose="00000500000000000000" pitchFamily="50" charset="0"/>
              </a:rPr>
              <a:t>, and display data </a:t>
            </a:r>
            <a:r>
              <a:rPr lang="en-US" sz="2400" b="1" dirty="0">
                <a:latin typeface="Panton" panose="00000500000000000000" pitchFamily="50" charset="0"/>
              </a:rPr>
              <a:t>only where I find a match.</a:t>
            </a:r>
          </a:p>
          <a:p>
            <a:endParaRPr lang="en-US" dirty="0">
              <a:latin typeface="Panton" panose="00000500000000000000" pitchFamily="50" charset="0"/>
            </a:endParaRPr>
          </a:p>
          <a:p>
            <a:r>
              <a:rPr lang="en-US" sz="2000" dirty="0">
                <a:latin typeface="Panton" panose="00000500000000000000" pitchFamily="50" charset="0"/>
              </a:rPr>
              <a:t>Works:</a:t>
            </a:r>
          </a:p>
          <a:p>
            <a:r>
              <a:rPr lang="en-US" sz="19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900" dirty="0" err="1">
                <a:solidFill>
                  <a:srgbClr val="000000"/>
                </a:solidFill>
                <a:latin typeface="Consolas" panose="020B0609020204030204" pitchFamily="49" charset="0"/>
              </a:rPr>
              <a:t>SomeTable</a:t>
            </a:r>
            <a:r>
              <a:rPr lang="en-US" sz="1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900" dirty="0" err="1">
                <a:solidFill>
                  <a:srgbClr val="000000"/>
                </a:solidFill>
                <a:latin typeface="Consolas" panose="020B0609020204030204" pitchFamily="49" charset="0"/>
              </a:rPr>
              <a:t>SomeNumber</a:t>
            </a:r>
            <a:r>
              <a:rPr lang="en-US" sz="1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900" dirty="0" err="1">
                <a:solidFill>
                  <a:srgbClr val="000000"/>
                </a:solidFill>
                <a:latin typeface="Consolas" panose="020B0609020204030204" pitchFamily="49" charset="0"/>
              </a:rPr>
              <a:t>SomeWords</a:t>
            </a:r>
            <a:r>
              <a:rPr lang="en-US" sz="1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900" dirty="0" err="1">
                <a:solidFill>
                  <a:srgbClr val="000000"/>
                </a:solidFill>
                <a:latin typeface="Consolas" panose="020B0609020204030204" pitchFamily="49" charset="0"/>
              </a:rPr>
              <a:t>SomeDate</a:t>
            </a:r>
            <a:endParaRPr lang="en-US" sz="1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9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900" dirty="0" err="1">
                <a:solidFill>
                  <a:srgbClr val="000000"/>
                </a:solidFill>
                <a:latin typeface="Consolas" panose="020B0609020204030204" pitchFamily="49" charset="0"/>
              </a:rPr>
              <a:t>dbo</a:t>
            </a:r>
            <a:r>
              <a:rPr lang="en-US" sz="1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900" dirty="0" err="1">
                <a:solidFill>
                  <a:srgbClr val="000000"/>
                </a:solidFill>
                <a:latin typeface="Consolas" panose="020B0609020204030204" pitchFamily="49" charset="0"/>
              </a:rPr>
              <a:t>SomeTable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ES" sz="1900" dirty="0">
                <a:solidFill>
                  <a:srgbClr val="008000"/>
                </a:solidFill>
                <a:latin typeface="Consolas" panose="020B0609020204030204" pitchFamily="49" charset="0"/>
              </a:rPr>
              <a:t>--No table aliases</a:t>
            </a:r>
            <a:endParaRPr lang="en-US" sz="1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900" dirty="0">
                <a:solidFill>
                  <a:srgbClr val="808080"/>
                </a:solidFill>
                <a:latin typeface="Consolas" panose="020B0609020204030204" pitchFamily="49" charset="0"/>
              </a:rPr>
              <a:t>INNER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9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 dbo</a:t>
            </a:r>
            <a:r>
              <a:rPr lang="en-US" sz="1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SomeTable2</a:t>
            </a:r>
          </a:p>
          <a:p>
            <a:r>
              <a:rPr lang="en-US" sz="19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900" dirty="0" err="1">
                <a:solidFill>
                  <a:srgbClr val="000000"/>
                </a:solidFill>
                <a:latin typeface="Consolas" panose="020B0609020204030204" pitchFamily="49" charset="0"/>
              </a:rPr>
              <a:t>SomeTable</a:t>
            </a:r>
            <a:r>
              <a:rPr lang="en-US" sz="1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900" dirty="0" err="1">
                <a:solidFill>
                  <a:srgbClr val="000000"/>
                </a:solidFill>
                <a:latin typeface="Consolas" panose="020B0609020204030204" pitchFamily="49" charset="0"/>
              </a:rPr>
              <a:t>SomeNumber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 SomeTable2</a:t>
            </a:r>
            <a:r>
              <a:rPr lang="en-US" sz="1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SomeNumber </a:t>
            </a:r>
          </a:p>
          <a:p>
            <a:r>
              <a:rPr lang="en-US" sz="1900" dirty="0">
                <a:solidFill>
                  <a:srgbClr val="0000FF"/>
                </a:solidFill>
                <a:latin typeface="Consolas" panose="020B0609020204030204" pitchFamily="49" charset="0"/>
              </a:rPr>
              <a:t>ORDER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9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 SomeTable</a:t>
            </a:r>
            <a:r>
              <a:rPr lang="en-US" sz="1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SomeNumber</a:t>
            </a:r>
            <a:r>
              <a:rPr lang="en-US" sz="19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en-US" sz="19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90E9F96-D5DB-4B87-8D63-F04F6830A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Basics of SQL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F907373-2603-4895-9FDB-DD66A2F3E0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51" t="2066"/>
          <a:stretch/>
        </p:blipFill>
        <p:spPr>
          <a:xfrm>
            <a:off x="2508345" y="1120588"/>
            <a:ext cx="3060687" cy="1965116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C12D39E0-1846-48A5-90D2-6413171221B0}"/>
              </a:ext>
            </a:extLst>
          </p:cNvPr>
          <p:cNvSpPr/>
          <p:nvPr/>
        </p:nvSpPr>
        <p:spPr>
          <a:xfrm>
            <a:off x="5569032" y="4314497"/>
            <a:ext cx="6622968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latin typeface="Panton" panose="00000500000000000000" pitchFamily="50" charset="0"/>
              </a:rPr>
              <a:t>Better:</a:t>
            </a:r>
          </a:p>
          <a:p>
            <a:r>
              <a:rPr lang="en-US" sz="19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 t1</a:t>
            </a:r>
            <a:r>
              <a:rPr lang="en-US" sz="1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SomeNumber</a:t>
            </a:r>
            <a:r>
              <a:rPr lang="en-US" sz="1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 t1</a:t>
            </a:r>
            <a:r>
              <a:rPr lang="en-US" sz="1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SomeWords</a:t>
            </a:r>
            <a:r>
              <a:rPr lang="en-US" sz="1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 t2</a:t>
            </a:r>
            <a:r>
              <a:rPr lang="en-US" sz="1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SomeDate</a:t>
            </a:r>
          </a:p>
          <a:p>
            <a:r>
              <a:rPr lang="en-US" sz="19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900" dirty="0" err="1">
                <a:solidFill>
                  <a:srgbClr val="000000"/>
                </a:solidFill>
                <a:latin typeface="Consolas" panose="020B0609020204030204" pitchFamily="49" charset="0"/>
              </a:rPr>
              <a:t>dbo</a:t>
            </a:r>
            <a:r>
              <a:rPr lang="en-US" sz="1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900" dirty="0" err="1">
                <a:solidFill>
                  <a:srgbClr val="000000"/>
                </a:solidFill>
                <a:latin typeface="Consolas" panose="020B0609020204030204" pitchFamily="49" charset="0"/>
              </a:rPr>
              <a:t>SomeTable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9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 t1</a:t>
            </a:r>
          </a:p>
          <a:p>
            <a:r>
              <a:rPr lang="en-US" sz="1900" dirty="0">
                <a:solidFill>
                  <a:srgbClr val="808080"/>
                </a:solidFill>
                <a:latin typeface="Consolas" panose="020B0609020204030204" pitchFamily="49" charset="0"/>
              </a:rPr>
              <a:t>INNER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9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 dbo</a:t>
            </a:r>
            <a:r>
              <a:rPr lang="en-US" sz="1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SomeTable2 </a:t>
            </a:r>
            <a:r>
              <a:rPr lang="en-US" sz="19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 t2</a:t>
            </a:r>
          </a:p>
          <a:p>
            <a:r>
              <a:rPr lang="en-US" sz="19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 t1</a:t>
            </a:r>
            <a:r>
              <a:rPr lang="en-US" sz="1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SomeNumber </a:t>
            </a:r>
            <a:r>
              <a:rPr lang="en-US" sz="1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 t2</a:t>
            </a:r>
            <a:r>
              <a:rPr lang="en-US" sz="1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SomeNumber </a:t>
            </a:r>
          </a:p>
          <a:p>
            <a:r>
              <a:rPr lang="en-US" sz="1900" dirty="0">
                <a:solidFill>
                  <a:srgbClr val="0000FF"/>
                </a:solidFill>
                <a:latin typeface="Consolas" panose="020B0609020204030204" pitchFamily="49" charset="0"/>
              </a:rPr>
              <a:t>ORDER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9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 t1</a:t>
            </a:r>
            <a:r>
              <a:rPr lang="en-US" sz="1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SomeNumber</a:t>
            </a:r>
            <a:r>
              <a:rPr lang="en-US" sz="1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 t1</a:t>
            </a:r>
            <a:r>
              <a:rPr lang="en-US" sz="1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SomeWords</a:t>
            </a:r>
            <a:r>
              <a:rPr lang="en-US" sz="1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 t2</a:t>
            </a:r>
            <a:r>
              <a:rPr lang="en-US" sz="1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SomeDate</a:t>
            </a:r>
            <a:r>
              <a:rPr lang="en-US" sz="19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en-US" sz="1900" dirty="0"/>
          </a:p>
        </p:txBody>
      </p:sp>
      <p:sp>
        <p:nvSpPr>
          <p:cNvPr id="16" name="Arrow: Down 15">
            <a:extLst>
              <a:ext uri="{FF2B5EF4-FFF2-40B4-BE49-F238E27FC236}">
                <a16:creationId xmlns:a16="http://schemas.microsoft.com/office/drawing/2014/main" id="{161DDBB0-68C7-4D35-B1BE-DCEB7A889274}"/>
              </a:ext>
            </a:extLst>
          </p:cNvPr>
          <p:cNvSpPr/>
          <p:nvPr/>
        </p:nvSpPr>
        <p:spPr>
          <a:xfrm>
            <a:off x="2647990" y="3204576"/>
            <a:ext cx="370417" cy="4524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Left-Right 16">
            <a:extLst>
              <a:ext uri="{FF2B5EF4-FFF2-40B4-BE49-F238E27FC236}">
                <a16:creationId xmlns:a16="http://schemas.microsoft.com/office/drawing/2014/main" id="{2CC66843-857F-492F-8319-8A1E9F90334B}"/>
              </a:ext>
            </a:extLst>
          </p:cNvPr>
          <p:cNvSpPr/>
          <p:nvPr/>
        </p:nvSpPr>
        <p:spPr>
          <a:xfrm>
            <a:off x="2176272" y="1901952"/>
            <a:ext cx="822960" cy="36576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4845207-8C7B-4856-93E2-D80140FC0601}"/>
              </a:ext>
            </a:extLst>
          </p:cNvPr>
          <p:cNvSpPr/>
          <p:nvPr/>
        </p:nvSpPr>
        <p:spPr>
          <a:xfrm>
            <a:off x="5569030" y="4307852"/>
            <a:ext cx="6691394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latin typeface="Panton" panose="00000500000000000000" pitchFamily="50" charset="0"/>
              </a:rPr>
              <a:t>Better:</a:t>
            </a:r>
          </a:p>
          <a:p>
            <a:r>
              <a:rPr lang="en-US" sz="19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900" u="sng" dirty="0">
                <a:solidFill>
                  <a:srgbClr val="000000"/>
                </a:solidFill>
                <a:latin typeface="Consolas" panose="020B0609020204030204" pitchFamily="49" charset="0"/>
              </a:rPr>
              <a:t>t1</a:t>
            </a:r>
            <a:r>
              <a:rPr lang="en-US" sz="1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SomeNumber</a:t>
            </a:r>
            <a:r>
              <a:rPr lang="en-US" sz="1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900" u="sng" dirty="0">
                <a:solidFill>
                  <a:srgbClr val="000000"/>
                </a:solidFill>
                <a:latin typeface="Consolas" panose="020B0609020204030204" pitchFamily="49" charset="0"/>
              </a:rPr>
              <a:t>t1</a:t>
            </a:r>
            <a:r>
              <a:rPr lang="en-US" sz="1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SomeWords</a:t>
            </a:r>
            <a:r>
              <a:rPr lang="en-US" sz="1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900" u="sng" dirty="0">
                <a:solidFill>
                  <a:srgbClr val="000000"/>
                </a:solidFill>
                <a:latin typeface="Consolas" panose="020B0609020204030204" pitchFamily="49" charset="0"/>
              </a:rPr>
              <a:t>t2</a:t>
            </a:r>
            <a:r>
              <a:rPr lang="en-US" sz="1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SomeDate</a:t>
            </a:r>
          </a:p>
          <a:p>
            <a:r>
              <a:rPr lang="en-US" sz="19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900" dirty="0" err="1">
                <a:solidFill>
                  <a:srgbClr val="000000"/>
                </a:solidFill>
                <a:latin typeface="Consolas" panose="020B0609020204030204" pitchFamily="49" charset="0"/>
              </a:rPr>
              <a:t>dbo</a:t>
            </a:r>
            <a:r>
              <a:rPr lang="en-US" sz="1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900" dirty="0" err="1">
                <a:solidFill>
                  <a:srgbClr val="000000"/>
                </a:solidFill>
                <a:latin typeface="Consolas" panose="020B0609020204030204" pitchFamily="49" charset="0"/>
              </a:rPr>
              <a:t>SomeTable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900" u="sng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900" u="sng" dirty="0">
                <a:solidFill>
                  <a:srgbClr val="000000"/>
                </a:solidFill>
                <a:latin typeface="Consolas" panose="020B0609020204030204" pitchFamily="49" charset="0"/>
              </a:rPr>
              <a:t> t1</a:t>
            </a:r>
          </a:p>
          <a:p>
            <a:r>
              <a:rPr lang="en-US" sz="1900" dirty="0">
                <a:solidFill>
                  <a:srgbClr val="808080"/>
                </a:solidFill>
                <a:latin typeface="Consolas" panose="020B0609020204030204" pitchFamily="49" charset="0"/>
              </a:rPr>
              <a:t>INNER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9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 dbo</a:t>
            </a:r>
            <a:r>
              <a:rPr lang="en-US" sz="1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SomeTable2 </a:t>
            </a:r>
            <a:r>
              <a:rPr lang="en-US" sz="1900" u="sng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900" u="sng" dirty="0">
                <a:solidFill>
                  <a:srgbClr val="000000"/>
                </a:solidFill>
                <a:latin typeface="Consolas" panose="020B0609020204030204" pitchFamily="49" charset="0"/>
              </a:rPr>
              <a:t> t2</a:t>
            </a:r>
          </a:p>
          <a:p>
            <a:r>
              <a:rPr lang="en-US" sz="19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900" u="sng" dirty="0">
                <a:solidFill>
                  <a:srgbClr val="000000"/>
                </a:solidFill>
                <a:latin typeface="Consolas" panose="020B0609020204030204" pitchFamily="49" charset="0"/>
              </a:rPr>
              <a:t>t1</a:t>
            </a:r>
            <a:r>
              <a:rPr lang="en-US" sz="1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SomeNumber </a:t>
            </a:r>
            <a:r>
              <a:rPr lang="en-US" sz="1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900" u="sng" dirty="0">
                <a:solidFill>
                  <a:srgbClr val="000000"/>
                </a:solidFill>
                <a:latin typeface="Consolas" panose="020B0609020204030204" pitchFamily="49" charset="0"/>
              </a:rPr>
              <a:t>t2</a:t>
            </a:r>
            <a:r>
              <a:rPr lang="en-US" sz="1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SomeNumber </a:t>
            </a:r>
          </a:p>
          <a:p>
            <a:r>
              <a:rPr lang="en-US" sz="1900" dirty="0">
                <a:solidFill>
                  <a:srgbClr val="0000FF"/>
                </a:solidFill>
                <a:latin typeface="Consolas" panose="020B0609020204030204" pitchFamily="49" charset="0"/>
              </a:rPr>
              <a:t>ORDER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9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900" u="sng" dirty="0">
                <a:solidFill>
                  <a:srgbClr val="000000"/>
                </a:solidFill>
                <a:latin typeface="Consolas" panose="020B0609020204030204" pitchFamily="49" charset="0"/>
              </a:rPr>
              <a:t>t1</a:t>
            </a:r>
            <a:r>
              <a:rPr lang="en-US" sz="1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SomeNumber</a:t>
            </a:r>
            <a:r>
              <a:rPr lang="en-US" sz="1900" u="sng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900" u="sng" dirty="0">
                <a:solidFill>
                  <a:srgbClr val="000000"/>
                </a:solidFill>
                <a:latin typeface="Consolas" panose="020B0609020204030204" pitchFamily="49" charset="0"/>
              </a:rPr>
              <a:t> t1</a:t>
            </a:r>
            <a:r>
              <a:rPr lang="en-US" sz="1900" u="sng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900" u="sng" dirty="0">
                <a:solidFill>
                  <a:srgbClr val="000000"/>
                </a:solidFill>
                <a:latin typeface="Consolas" panose="020B0609020204030204" pitchFamily="49" charset="0"/>
              </a:rPr>
              <a:t>SomeWords</a:t>
            </a:r>
            <a:r>
              <a:rPr lang="en-US" sz="1900" u="sng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900" u="sng" dirty="0">
                <a:solidFill>
                  <a:srgbClr val="000000"/>
                </a:solidFill>
                <a:latin typeface="Consolas" panose="020B0609020204030204" pitchFamily="49" charset="0"/>
              </a:rPr>
              <a:t> t2</a:t>
            </a:r>
            <a:r>
              <a:rPr lang="en-US" sz="1900" u="sng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900" u="sng" dirty="0">
                <a:solidFill>
                  <a:srgbClr val="000000"/>
                </a:solidFill>
                <a:latin typeface="Consolas" panose="020B0609020204030204" pitchFamily="49" charset="0"/>
              </a:rPr>
              <a:t>SomeDate</a:t>
            </a:r>
            <a:r>
              <a:rPr lang="en-US" sz="19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en-US" sz="19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3C3164F-1650-4071-BC16-A7E3AAF490A4}"/>
              </a:ext>
            </a:extLst>
          </p:cNvPr>
          <p:cNvSpPr/>
          <p:nvPr/>
        </p:nvSpPr>
        <p:spPr>
          <a:xfrm>
            <a:off x="512064" y="1353312"/>
            <a:ext cx="1996281" cy="548640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2AC034E-503D-4AFF-AA78-E0B75F0FB80A}"/>
              </a:ext>
            </a:extLst>
          </p:cNvPr>
          <p:cNvSpPr/>
          <p:nvPr/>
        </p:nvSpPr>
        <p:spPr>
          <a:xfrm>
            <a:off x="512064" y="2639190"/>
            <a:ext cx="1996281" cy="548640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9C9E3BC-C252-491B-9849-61DC928ABF4B}"/>
              </a:ext>
            </a:extLst>
          </p:cNvPr>
          <p:cNvSpPr/>
          <p:nvPr/>
        </p:nvSpPr>
        <p:spPr>
          <a:xfrm>
            <a:off x="512063" y="3947679"/>
            <a:ext cx="1996281" cy="548640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FE51DF1-048F-4726-9D63-BA08DE199D8E}"/>
              </a:ext>
            </a:extLst>
          </p:cNvPr>
          <p:cNvSpPr/>
          <p:nvPr/>
        </p:nvSpPr>
        <p:spPr>
          <a:xfrm>
            <a:off x="2999232" y="2386583"/>
            <a:ext cx="2457827" cy="636591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3727544-FE69-48EB-8474-3E6E54E608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1468" y="3759167"/>
            <a:ext cx="3541672" cy="3033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962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5" grpId="0"/>
      <p:bldP spid="16" grpId="0" animBg="1"/>
      <p:bldP spid="17" grpId="0" animBg="1"/>
      <p:bldP spid="19" grpId="0"/>
      <p:bldP spid="20" grpId="0" animBg="1"/>
      <p:bldP spid="21" grpId="0" animBg="1"/>
      <p:bldP spid="22" grpId="0" animBg="1"/>
      <p:bldP spid="23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8B9CB14-9CA8-459B-9D55-F45836BFAD29}"/>
              </a:ext>
            </a:extLst>
          </p:cNvPr>
          <p:cNvSpPr txBox="1"/>
          <p:nvPr/>
        </p:nvSpPr>
        <p:spPr>
          <a:xfrm>
            <a:off x="121920" y="6488668"/>
            <a:ext cx="10285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Panton" panose="00000500000000000000" pitchFamily="50" charset="0"/>
                <a:hlinkClick r:id="rId2"/>
              </a:rPr>
              <a:t>Source: https://www.codeproject.com/Articles/33052/Visual-Representation-of-SQL-Joins</a:t>
            </a:r>
            <a:endParaRPr lang="en-US" dirty="0">
              <a:latin typeface="Panton" panose="00000500000000000000" pitchFamily="50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90E9F96-D5DB-4B87-8D63-F04F6830A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Joins</a:t>
            </a:r>
          </a:p>
        </p:txBody>
      </p:sp>
      <p:pic>
        <p:nvPicPr>
          <p:cNvPr id="11266" name="Picture 2" descr="visual explanation of joins">
            <a:extLst>
              <a:ext uri="{FF2B5EF4-FFF2-40B4-BE49-F238E27FC236}">
                <a16:creationId xmlns:a16="http://schemas.microsoft.com/office/drawing/2014/main" id="{D8FA0FCF-1DA3-43A9-B028-AEB3AA78F6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5348" y="0"/>
            <a:ext cx="8273796" cy="6508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919367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90E9F96-D5DB-4B87-8D63-F04F6830A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MS SQL File Basics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4E5BA17-0D7C-4DF7-A9E7-33A15AC4FE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sz="3600" dirty="0"/>
              <a:t>Even for the databases you have locally on your development machine, DR things you need to know:</a:t>
            </a:r>
          </a:p>
          <a:p>
            <a:r>
              <a:rPr lang="en-US" sz="3600" dirty="0"/>
              <a:t>Each SQL Server database has at least </a:t>
            </a:r>
          </a:p>
          <a:p>
            <a:pPr lvl="1"/>
            <a:r>
              <a:rPr lang="en-US" sz="3200" dirty="0"/>
              <a:t>one data file (.</a:t>
            </a:r>
            <a:r>
              <a:rPr lang="en-US" sz="3200" dirty="0" err="1"/>
              <a:t>mdf</a:t>
            </a:r>
            <a:r>
              <a:rPr lang="en-US" sz="3200" dirty="0"/>
              <a:t>)</a:t>
            </a:r>
          </a:p>
          <a:p>
            <a:pPr lvl="1"/>
            <a:r>
              <a:rPr lang="en-US" sz="3200" dirty="0"/>
              <a:t>one transaction log file (.</a:t>
            </a:r>
            <a:r>
              <a:rPr lang="en-US" sz="3200" dirty="0" err="1"/>
              <a:t>ldf</a:t>
            </a:r>
            <a:r>
              <a:rPr lang="en-US" sz="3200" dirty="0"/>
              <a:t>)</a:t>
            </a:r>
          </a:p>
          <a:p>
            <a:r>
              <a:rPr lang="en-US" sz="3600" dirty="0"/>
              <a:t>The transaction log file contains any write or alteration</a:t>
            </a:r>
          </a:p>
          <a:p>
            <a:r>
              <a:rPr lang="en-US" sz="3600" dirty="0"/>
              <a:t>The data file will grow as you add data</a:t>
            </a:r>
          </a:p>
          <a:p>
            <a:r>
              <a:rPr lang="en-US" sz="3600" dirty="0"/>
              <a:t>The log file will grow as you add or modify data</a:t>
            </a:r>
          </a:p>
        </p:txBody>
      </p:sp>
    </p:spTree>
    <p:extLst>
      <p:ext uri="{BB962C8B-B14F-4D97-AF65-F5344CB8AC3E}">
        <p14:creationId xmlns:p14="http://schemas.microsoft.com/office/powerpoint/2010/main" val="51300058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90E9F96-D5DB-4B87-8D63-F04F6830A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MS SQL Backup Basics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4E5BA17-0D7C-4DF7-A9E7-33A15AC4FE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Three types of backups for a SQL Server</a:t>
            </a:r>
          </a:p>
          <a:p>
            <a:r>
              <a:rPr lang="en-US" dirty="0"/>
              <a:t>Full</a:t>
            </a:r>
          </a:p>
          <a:p>
            <a:pPr lvl="1"/>
            <a:r>
              <a:rPr lang="en-US" dirty="0"/>
              <a:t>Start of any recovery chain</a:t>
            </a:r>
          </a:p>
          <a:p>
            <a:r>
              <a:rPr lang="en-US" dirty="0"/>
              <a:t>Differential</a:t>
            </a:r>
          </a:p>
          <a:p>
            <a:pPr lvl="1"/>
            <a:r>
              <a:rPr lang="en-US" dirty="0"/>
              <a:t>Based on a full</a:t>
            </a:r>
          </a:p>
          <a:p>
            <a:r>
              <a:rPr lang="en-US" dirty="0"/>
              <a:t>Transaction Log (behaves like an incremental)</a:t>
            </a:r>
          </a:p>
          <a:p>
            <a:pPr lvl="1"/>
            <a:r>
              <a:rPr lang="en-US" dirty="0"/>
              <a:t>Log backups are the most critical for you to understand.</a:t>
            </a:r>
          </a:p>
          <a:p>
            <a:pPr lvl="1"/>
            <a:r>
              <a:rPr lang="en-US" dirty="0"/>
              <a:t>They form a chain, starting with a Full or Differential</a:t>
            </a:r>
          </a:p>
          <a:p>
            <a:pPr lvl="1"/>
            <a:r>
              <a:rPr lang="en-US" dirty="0"/>
              <a:t>Taking a log backup empties the transaction log file (the .</a:t>
            </a:r>
            <a:r>
              <a:rPr lang="en-US" dirty="0" err="1"/>
              <a:t>ldf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This is extremely important to understand!</a:t>
            </a:r>
          </a:p>
        </p:txBody>
      </p:sp>
    </p:spTree>
    <p:extLst>
      <p:ext uri="{BB962C8B-B14F-4D97-AF65-F5344CB8AC3E}">
        <p14:creationId xmlns:p14="http://schemas.microsoft.com/office/powerpoint/2010/main" val="425040250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Panton" panose="00000500000000000000" pitchFamily="50" charset="0"/>
              </a:rPr>
              <a:t>The Microsoft SQL Server Transaction Log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5D4CBDA-0644-4A9F-9C3D-181716F261AC}" type="slidenum">
              <a:rPr lang="en-US" altLang="en-US" smtClean="0">
                <a:latin typeface="Panton" panose="00000500000000000000" pitchFamily="50" charset="0"/>
              </a:rPr>
              <a:pPr>
                <a:defRPr/>
              </a:pPr>
              <a:t>58</a:t>
            </a:fld>
            <a:endParaRPr lang="en-US" altLang="en-US" dirty="0">
              <a:latin typeface="Panton" panose="00000500000000000000" pitchFamily="50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2743200" y="2667000"/>
            <a:ext cx="4419600" cy="3200400"/>
          </a:xfrm>
          <a:prstGeom prst="rect">
            <a:avLst/>
          </a:prstGeom>
          <a:ln w="76200">
            <a:headEnd type="none" w="med" len="med"/>
            <a:tailEnd type="none" w="med" len="med"/>
          </a:ln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Panton" panose="00000500000000000000" pitchFamily="50" charset="0"/>
              <a:ea typeface="ヒラギノ角ゴ ProN W3" charset="0"/>
              <a:cs typeface="ヒラギノ角ゴ ProN W3" charset="0"/>
              <a:sym typeface="Arial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498669" y="990479"/>
            <a:ext cx="181780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anton" panose="00000500000000000000" pitchFamily="50" charset="0"/>
              </a:rPr>
              <a:t>Windows sees</a:t>
            </a:r>
          </a:p>
          <a:p>
            <a:r>
              <a:rPr lang="en-US" dirty="0">
                <a:latin typeface="Panton" panose="00000500000000000000" pitchFamily="50" charset="0"/>
              </a:rPr>
              <a:t>1GB file</a:t>
            </a:r>
            <a:br>
              <a:rPr lang="en-US" dirty="0">
                <a:latin typeface="Panton" panose="00000500000000000000" pitchFamily="50" charset="0"/>
              </a:rPr>
            </a:br>
            <a:endParaRPr lang="en-US" dirty="0">
              <a:latin typeface="Panton" panose="00000500000000000000" pitchFamily="50" charset="0"/>
            </a:endParaRPr>
          </a:p>
          <a:p>
            <a:r>
              <a:rPr lang="en-US" dirty="0">
                <a:latin typeface="Panton" panose="00000500000000000000" pitchFamily="50" charset="0"/>
              </a:rPr>
              <a:t>SQL sees</a:t>
            </a:r>
          </a:p>
          <a:p>
            <a:r>
              <a:rPr lang="en-US" dirty="0">
                <a:latin typeface="Panton" panose="00000500000000000000" pitchFamily="50" charset="0"/>
              </a:rPr>
              <a:t>1GB reservation </a:t>
            </a:r>
          </a:p>
          <a:p>
            <a:r>
              <a:rPr lang="en-US" dirty="0">
                <a:latin typeface="Panton" panose="00000500000000000000" pitchFamily="50" charset="0"/>
              </a:rPr>
              <a:t>with ~1GB free</a:t>
            </a:r>
          </a:p>
        </p:txBody>
      </p:sp>
      <p:sp>
        <p:nvSpPr>
          <p:cNvPr id="11" name="Rounded Rectangle 10"/>
          <p:cNvSpPr/>
          <p:nvPr/>
        </p:nvSpPr>
        <p:spPr bwMode="auto">
          <a:xfrm>
            <a:off x="2819400" y="5181600"/>
            <a:ext cx="4267200" cy="609600"/>
          </a:xfrm>
          <a:prstGeom prst="round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Panton" panose="00000500000000000000" pitchFamily="50" charset="0"/>
                <a:ea typeface="ヒラギノ角ゴ ProN W3" charset="0"/>
                <a:cs typeface="ヒラギノ角ゴ ProN W3" charset="0"/>
                <a:sym typeface="Arial" charset="0"/>
              </a:rPr>
              <a:t>Transactions</a:t>
            </a:r>
          </a:p>
        </p:txBody>
      </p:sp>
      <p:sp>
        <p:nvSpPr>
          <p:cNvPr id="12" name="Rounded Rectangle 11"/>
          <p:cNvSpPr/>
          <p:nvPr/>
        </p:nvSpPr>
        <p:spPr bwMode="auto">
          <a:xfrm>
            <a:off x="2819400" y="4572000"/>
            <a:ext cx="4267200" cy="609600"/>
          </a:xfrm>
          <a:prstGeom prst="round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Panton" panose="00000500000000000000" pitchFamily="50" charset="0"/>
                <a:ea typeface="ヒラギノ角ゴ ProN W3" charset="0"/>
                <a:cs typeface="ヒラギノ角ゴ ProN W3" charset="0"/>
                <a:sym typeface="Arial" charset="0"/>
              </a:rPr>
              <a:t>Transactions</a:t>
            </a:r>
          </a:p>
        </p:txBody>
      </p:sp>
      <p:sp>
        <p:nvSpPr>
          <p:cNvPr id="13" name="Rounded Rectangle 12"/>
          <p:cNvSpPr/>
          <p:nvPr/>
        </p:nvSpPr>
        <p:spPr bwMode="auto">
          <a:xfrm>
            <a:off x="2819400" y="3962400"/>
            <a:ext cx="4267200" cy="609600"/>
          </a:xfrm>
          <a:prstGeom prst="round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Panton" panose="00000500000000000000" pitchFamily="50" charset="0"/>
                <a:ea typeface="ヒラギノ角ゴ ProN W3" charset="0"/>
                <a:cs typeface="ヒラギノ角ゴ ProN W3" charset="0"/>
                <a:sym typeface="Arial" charset="0"/>
              </a:rPr>
              <a:t>Transactions</a:t>
            </a:r>
          </a:p>
        </p:txBody>
      </p:sp>
      <p:sp>
        <p:nvSpPr>
          <p:cNvPr id="14" name="Rounded Rectangle 13"/>
          <p:cNvSpPr/>
          <p:nvPr/>
        </p:nvSpPr>
        <p:spPr bwMode="auto">
          <a:xfrm>
            <a:off x="2819400" y="3352800"/>
            <a:ext cx="4267200" cy="609600"/>
          </a:xfrm>
          <a:prstGeom prst="round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Panton" panose="00000500000000000000" pitchFamily="50" charset="0"/>
                <a:ea typeface="ヒラギノ角ゴ ProN W3" charset="0"/>
                <a:cs typeface="ヒラギノ角ゴ ProN W3" charset="0"/>
                <a:sym typeface="Arial" charset="0"/>
              </a:rPr>
              <a:t>Transactions</a:t>
            </a:r>
          </a:p>
        </p:txBody>
      </p:sp>
      <p:sp>
        <p:nvSpPr>
          <p:cNvPr id="15" name="Rectangle 14"/>
          <p:cNvSpPr/>
          <p:nvPr/>
        </p:nvSpPr>
        <p:spPr bwMode="auto">
          <a:xfrm>
            <a:off x="2743200" y="1981200"/>
            <a:ext cx="4419600" cy="3886200"/>
          </a:xfrm>
          <a:prstGeom prst="rect">
            <a:avLst/>
          </a:prstGeom>
          <a:noFill/>
          <a:ln w="76200">
            <a:headEnd type="none" w="med" len="med"/>
            <a:tailEnd type="none" w="med" len="med"/>
          </a:ln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Panton" panose="00000500000000000000" pitchFamily="50" charset="0"/>
              <a:ea typeface="ヒラギノ角ゴ ProN W3" charset="0"/>
              <a:cs typeface="ヒラギノ角ゴ ProN W3" charset="0"/>
              <a:sym typeface="Arial" charset="0"/>
            </a:endParaRPr>
          </a:p>
        </p:txBody>
      </p:sp>
      <p:sp>
        <p:nvSpPr>
          <p:cNvPr id="16" name="Rounded Rectangle 15"/>
          <p:cNvSpPr/>
          <p:nvPr/>
        </p:nvSpPr>
        <p:spPr bwMode="auto">
          <a:xfrm>
            <a:off x="2819400" y="2739736"/>
            <a:ext cx="4267200" cy="609600"/>
          </a:xfrm>
          <a:prstGeom prst="round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Panton" panose="00000500000000000000" pitchFamily="50" charset="0"/>
                <a:ea typeface="ヒラギノ角ゴ ProN W3" charset="0"/>
                <a:cs typeface="ヒラギノ角ゴ ProN W3" charset="0"/>
                <a:sym typeface="Arial" charset="0"/>
              </a:rPr>
              <a:t>Transactions</a:t>
            </a:r>
          </a:p>
        </p:txBody>
      </p:sp>
      <p:sp>
        <p:nvSpPr>
          <p:cNvPr id="17" name="Rounded Rectangle 16"/>
          <p:cNvSpPr/>
          <p:nvPr/>
        </p:nvSpPr>
        <p:spPr bwMode="auto">
          <a:xfrm>
            <a:off x="2829791" y="2133600"/>
            <a:ext cx="4267200" cy="609600"/>
          </a:xfrm>
          <a:prstGeom prst="round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Panton" panose="00000500000000000000" pitchFamily="50" charset="0"/>
                <a:ea typeface="ヒラギノ角ゴ ProN W3" charset="0"/>
                <a:cs typeface="ヒラギノ角ゴ ProN W3" charset="0"/>
                <a:sym typeface="Arial" charset="0"/>
              </a:rPr>
              <a:t>Transactions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498670" y="990480"/>
            <a:ext cx="2313813" cy="369331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>
              <a:latin typeface="Panton" panose="00000500000000000000" pitchFamily="50" charset="0"/>
            </a:endParaRPr>
          </a:p>
          <a:p>
            <a:endParaRPr lang="en-US" dirty="0">
              <a:latin typeface="Panton" panose="00000500000000000000" pitchFamily="50" charset="0"/>
            </a:endParaRPr>
          </a:p>
          <a:p>
            <a:endParaRPr lang="en-US" dirty="0">
              <a:latin typeface="Panton" panose="00000500000000000000" pitchFamily="50" charset="0"/>
            </a:endParaRPr>
          </a:p>
          <a:p>
            <a:endParaRPr lang="en-US" dirty="0">
              <a:latin typeface="Panton" panose="00000500000000000000" pitchFamily="50" charset="0"/>
            </a:endParaRPr>
          </a:p>
          <a:p>
            <a:endParaRPr lang="en-US" dirty="0">
              <a:latin typeface="Panton" panose="00000500000000000000" pitchFamily="50" charset="0"/>
            </a:endParaRPr>
          </a:p>
          <a:p>
            <a:endParaRPr lang="en-US" dirty="0">
              <a:latin typeface="Panton" panose="00000500000000000000" pitchFamily="50" charset="0"/>
            </a:endParaRPr>
          </a:p>
          <a:p>
            <a:endParaRPr lang="en-US" dirty="0">
              <a:latin typeface="Panton" panose="00000500000000000000" pitchFamily="50" charset="0"/>
            </a:endParaRPr>
          </a:p>
          <a:p>
            <a:r>
              <a:rPr lang="en-US" dirty="0">
                <a:latin typeface="Panton" panose="00000500000000000000" pitchFamily="50" charset="0"/>
              </a:rPr>
              <a:t>Windows sees</a:t>
            </a:r>
          </a:p>
          <a:p>
            <a:r>
              <a:rPr lang="en-US" dirty="0">
                <a:latin typeface="Panton" panose="00000500000000000000" pitchFamily="50" charset="0"/>
              </a:rPr>
              <a:t>1GB file</a:t>
            </a:r>
            <a:br>
              <a:rPr lang="en-US" dirty="0">
                <a:latin typeface="Panton" panose="00000500000000000000" pitchFamily="50" charset="0"/>
              </a:rPr>
            </a:br>
            <a:endParaRPr lang="en-US" dirty="0">
              <a:latin typeface="Panton" panose="00000500000000000000" pitchFamily="50" charset="0"/>
            </a:endParaRPr>
          </a:p>
          <a:p>
            <a:r>
              <a:rPr lang="en-US" dirty="0">
                <a:latin typeface="Panton" panose="00000500000000000000" pitchFamily="50" charset="0"/>
              </a:rPr>
              <a:t>SQL has used up </a:t>
            </a:r>
            <a:br>
              <a:rPr lang="en-US" dirty="0">
                <a:latin typeface="Panton" panose="00000500000000000000" pitchFamily="50" charset="0"/>
              </a:rPr>
            </a:br>
            <a:r>
              <a:rPr lang="en-US" dirty="0">
                <a:latin typeface="Panton" panose="00000500000000000000" pitchFamily="50" charset="0"/>
              </a:rPr>
              <a:t>the space, the file must grow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422470" y="2739736"/>
            <a:ext cx="2339327" cy="397031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>
              <a:latin typeface="Panton" panose="00000500000000000000" pitchFamily="50" charset="0"/>
            </a:endParaRPr>
          </a:p>
          <a:p>
            <a:endParaRPr lang="en-US" dirty="0">
              <a:latin typeface="Panton" panose="00000500000000000000" pitchFamily="50" charset="0"/>
            </a:endParaRPr>
          </a:p>
          <a:p>
            <a:endParaRPr lang="en-US" dirty="0">
              <a:latin typeface="Panton" panose="00000500000000000000" pitchFamily="50" charset="0"/>
            </a:endParaRPr>
          </a:p>
          <a:p>
            <a:endParaRPr lang="en-US" dirty="0">
              <a:latin typeface="Panton" panose="00000500000000000000" pitchFamily="50" charset="0"/>
            </a:endParaRPr>
          </a:p>
          <a:p>
            <a:endParaRPr lang="en-US" dirty="0">
              <a:latin typeface="Panton" panose="00000500000000000000" pitchFamily="50" charset="0"/>
            </a:endParaRPr>
          </a:p>
          <a:p>
            <a:endParaRPr lang="en-US" dirty="0">
              <a:latin typeface="Panton" panose="00000500000000000000" pitchFamily="50" charset="0"/>
            </a:endParaRPr>
          </a:p>
          <a:p>
            <a:endParaRPr lang="en-US" dirty="0">
              <a:latin typeface="Panton" panose="00000500000000000000" pitchFamily="50" charset="0"/>
            </a:endParaRPr>
          </a:p>
          <a:p>
            <a:endParaRPr lang="en-US" dirty="0">
              <a:latin typeface="Panton" panose="00000500000000000000" pitchFamily="50" charset="0"/>
            </a:endParaRPr>
          </a:p>
          <a:p>
            <a:r>
              <a:rPr lang="en-US" dirty="0">
                <a:latin typeface="Panton" panose="00000500000000000000" pitchFamily="50" charset="0"/>
              </a:rPr>
              <a:t>Windows sees</a:t>
            </a:r>
          </a:p>
          <a:p>
            <a:r>
              <a:rPr lang="en-US" dirty="0">
                <a:latin typeface="Panton" panose="00000500000000000000" pitchFamily="50" charset="0"/>
              </a:rPr>
              <a:t>1.1GB file</a:t>
            </a:r>
            <a:br>
              <a:rPr lang="en-US" dirty="0">
                <a:latin typeface="Panton" panose="00000500000000000000" pitchFamily="50" charset="0"/>
              </a:rPr>
            </a:br>
            <a:endParaRPr lang="en-US" dirty="0">
              <a:latin typeface="Panton" panose="00000500000000000000" pitchFamily="50" charset="0"/>
            </a:endParaRPr>
          </a:p>
          <a:p>
            <a:r>
              <a:rPr lang="en-US" dirty="0">
                <a:latin typeface="Panton" panose="00000500000000000000" pitchFamily="50" charset="0"/>
              </a:rPr>
              <a:t>SQL sees </a:t>
            </a:r>
          </a:p>
          <a:p>
            <a:r>
              <a:rPr lang="en-US" dirty="0">
                <a:latin typeface="Panton" panose="00000500000000000000" pitchFamily="50" charset="0"/>
              </a:rPr>
              <a:t>1GB reservation</a:t>
            </a:r>
          </a:p>
          <a:p>
            <a:r>
              <a:rPr lang="en-US" dirty="0">
                <a:latin typeface="Panton" panose="00000500000000000000" pitchFamily="50" charset="0"/>
              </a:rPr>
              <a:t>with ~.1GB free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419601" y="6152695"/>
            <a:ext cx="971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anton" panose="00000500000000000000" pitchFamily="50" charset="0"/>
              </a:rPr>
              <a:t>.LDF file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173191" y="2164773"/>
            <a:ext cx="742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anton" panose="00000500000000000000" pitchFamily="50" charset="0"/>
              </a:rPr>
              <a:t>+10%</a:t>
            </a:r>
          </a:p>
        </p:txBody>
      </p:sp>
      <p:sp>
        <p:nvSpPr>
          <p:cNvPr id="20" name="Rectangle 19"/>
          <p:cNvSpPr/>
          <p:nvPr/>
        </p:nvSpPr>
        <p:spPr bwMode="auto">
          <a:xfrm>
            <a:off x="2743200" y="1371600"/>
            <a:ext cx="4419600" cy="4495800"/>
          </a:xfrm>
          <a:prstGeom prst="rect">
            <a:avLst/>
          </a:prstGeom>
          <a:noFill/>
          <a:ln w="76200">
            <a:headEnd type="none" w="med" len="med"/>
            <a:tailEnd type="none" w="med" len="med"/>
          </a:ln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Panton" panose="00000500000000000000" pitchFamily="50" charset="0"/>
              <a:ea typeface="ヒラギノ角ゴ ProN W3" charset="0"/>
              <a:cs typeface="ヒラギノ角ゴ ProN W3" charset="0"/>
              <a:sym typeface="Arial" charset="0"/>
            </a:endParaRPr>
          </a:p>
        </p:txBody>
      </p:sp>
      <p:sp>
        <p:nvSpPr>
          <p:cNvPr id="21" name="Rounded Rectangle 20"/>
          <p:cNvSpPr/>
          <p:nvPr/>
        </p:nvSpPr>
        <p:spPr bwMode="auto">
          <a:xfrm>
            <a:off x="2829791" y="1524000"/>
            <a:ext cx="4267200" cy="609600"/>
          </a:xfrm>
          <a:prstGeom prst="round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Panton" panose="00000500000000000000" pitchFamily="50" charset="0"/>
                <a:ea typeface="ヒラギノ角ゴ ProN W3" charset="0"/>
                <a:cs typeface="ヒラギノ角ゴ ProN W3" charset="0"/>
                <a:sym typeface="Arial" charset="0"/>
              </a:rPr>
              <a:t>Transactions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173190" y="1495776"/>
            <a:ext cx="742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anton" panose="00000500000000000000" pitchFamily="50" charset="0"/>
              </a:rPr>
              <a:t>+10%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485912" y="2739736"/>
            <a:ext cx="2339327" cy="397031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>
              <a:latin typeface="Panton" panose="00000500000000000000" pitchFamily="50" charset="0"/>
            </a:endParaRPr>
          </a:p>
          <a:p>
            <a:endParaRPr lang="en-US" dirty="0">
              <a:latin typeface="Panton" panose="00000500000000000000" pitchFamily="50" charset="0"/>
            </a:endParaRPr>
          </a:p>
          <a:p>
            <a:endParaRPr lang="en-US" dirty="0">
              <a:latin typeface="Panton" panose="00000500000000000000" pitchFamily="50" charset="0"/>
            </a:endParaRPr>
          </a:p>
          <a:p>
            <a:endParaRPr lang="en-US" dirty="0">
              <a:latin typeface="Panton" panose="00000500000000000000" pitchFamily="50" charset="0"/>
            </a:endParaRPr>
          </a:p>
          <a:p>
            <a:endParaRPr lang="en-US" dirty="0">
              <a:latin typeface="Panton" panose="00000500000000000000" pitchFamily="50" charset="0"/>
            </a:endParaRPr>
          </a:p>
          <a:p>
            <a:endParaRPr lang="en-US" dirty="0">
              <a:latin typeface="Panton" panose="00000500000000000000" pitchFamily="50" charset="0"/>
            </a:endParaRPr>
          </a:p>
          <a:p>
            <a:endParaRPr lang="en-US" dirty="0">
              <a:latin typeface="Panton" panose="00000500000000000000" pitchFamily="50" charset="0"/>
            </a:endParaRPr>
          </a:p>
          <a:p>
            <a:endParaRPr lang="en-US" dirty="0">
              <a:latin typeface="Panton" panose="00000500000000000000" pitchFamily="50" charset="0"/>
            </a:endParaRPr>
          </a:p>
          <a:p>
            <a:r>
              <a:rPr lang="en-US" dirty="0">
                <a:latin typeface="Panton" panose="00000500000000000000" pitchFamily="50" charset="0"/>
              </a:rPr>
              <a:t>Windows sees</a:t>
            </a:r>
          </a:p>
          <a:p>
            <a:r>
              <a:rPr lang="en-US" dirty="0">
                <a:latin typeface="Panton" panose="00000500000000000000" pitchFamily="50" charset="0"/>
              </a:rPr>
              <a:t>1.21GB file</a:t>
            </a:r>
            <a:br>
              <a:rPr lang="en-US" dirty="0">
                <a:latin typeface="Panton" panose="00000500000000000000" pitchFamily="50" charset="0"/>
              </a:rPr>
            </a:br>
            <a:endParaRPr lang="en-US" dirty="0">
              <a:latin typeface="Panton" panose="00000500000000000000" pitchFamily="50" charset="0"/>
            </a:endParaRPr>
          </a:p>
          <a:p>
            <a:r>
              <a:rPr lang="en-US" dirty="0">
                <a:latin typeface="Panton" panose="00000500000000000000" pitchFamily="50" charset="0"/>
              </a:rPr>
              <a:t>SQL sees </a:t>
            </a:r>
          </a:p>
          <a:p>
            <a:r>
              <a:rPr lang="en-US" dirty="0">
                <a:latin typeface="Panton" panose="00000500000000000000" pitchFamily="50" charset="0"/>
              </a:rPr>
              <a:t>1.1GB reservation</a:t>
            </a:r>
          </a:p>
          <a:p>
            <a:r>
              <a:rPr lang="en-US" dirty="0">
                <a:latin typeface="Panton" panose="00000500000000000000" pitchFamily="50" charset="0"/>
              </a:rPr>
              <a:t>with ~.11GB free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8396" y="160"/>
            <a:ext cx="4429990" cy="2491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83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 animBg="1"/>
      <p:bldP spid="10" grpId="0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3" grpId="0"/>
      <p:bldP spid="5" grpId="0"/>
      <p:bldP spid="20" grpId="0" animBg="1"/>
      <p:bldP spid="21" grpId="0" animBg="1"/>
      <p:bldP spid="22" grpId="0"/>
      <p:bldP spid="23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Database Recovery Model and the Transaction Log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9456" y="1125608"/>
            <a:ext cx="5660136" cy="573239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800" u="sng" dirty="0">
                <a:cs typeface="Arial" panose="020B0604020202020204" pitchFamily="34" charset="0"/>
              </a:rPr>
              <a:t>Simple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800" b="0" dirty="0">
                <a:cs typeface="Arial" panose="020B0604020202020204" pitchFamily="34" charset="0"/>
              </a:rPr>
              <a:t>Transactions are quickly, automatically cleared from Log</a:t>
            </a:r>
            <a:br>
              <a:rPr lang="en-US" sz="2800" b="0" dirty="0">
                <a:cs typeface="Arial" panose="020B0604020202020204" pitchFamily="34" charset="0"/>
              </a:rPr>
            </a:br>
            <a:endParaRPr lang="en-US" sz="2800" b="0" dirty="0">
              <a:cs typeface="Arial" panose="020B0604020202020204" pitchFamily="34" charset="0"/>
            </a:endParaRP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800" b="0" dirty="0">
                <a:cs typeface="Arial" panose="020B0604020202020204" pitchFamily="34" charset="0"/>
              </a:rPr>
              <a:t>No Log backups</a:t>
            </a:r>
            <a:br>
              <a:rPr lang="en-US" sz="2800" b="0" dirty="0">
                <a:cs typeface="Arial" panose="020B0604020202020204" pitchFamily="34" charset="0"/>
              </a:rPr>
            </a:br>
            <a:br>
              <a:rPr lang="en-US" sz="2800" b="0" dirty="0">
                <a:cs typeface="Arial" panose="020B0604020202020204" pitchFamily="34" charset="0"/>
              </a:rPr>
            </a:br>
            <a:endParaRPr lang="en-US" sz="2800" b="0" dirty="0">
              <a:cs typeface="Arial" panose="020B0604020202020204" pitchFamily="34" charset="0"/>
            </a:endParaRP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800" b="0" dirty="0">
                <a:cs typeface="Arial" panose="020B0604020202020204" pitchFamily="34" charset="0"/>
              </a:rPr>
              <a:t>No Point in Time Recovery (Full/Diff backups only)</a:t>
            </a:r>
            <a:br>
              <a:rPr lang="en-US" sz="2800" b="0" dirty="0">
                <a:cs typeface="Arial" panose="020B0604020202020204" pitchFamily="34" charset="0"/>
              </a:rPr>
            </a:br>
            <a:endParaRPr lang="en-US" sz="2800" b="0" dirty="0">
              <a:cs typeface="Arial" panose="020B0604020202020204" pitchFamily="34" charset="0"/>
            </a:endParaRP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800" b="0" dirty="0">
                <a:cs typeface="Arial" panose="020B0604020202020204" pitchFamily="34" charset="0"/>
              </a:rPr>
              <a:t>Appropriate for DEV/TEST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5D4CBDA-0644-4A9F-9C3D-181716F261AC}" type="slidenum">
              <a:rPr lang="en-US" altLang="en-US" smtClean="0"/>
              <a:pPr>
                <a:defRPr/>
              </a:pPr>
              <a:t>59</a:t>
            </a:fld>
            <a:endParaRPr lang="en-US" alt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5879592" y="1120588"/>
            <a:ext cx="5687568" cy="4572000"/>
          </a:xfrm>
          <a:prstGeom prst="rect">
            <a:avLst/>
          </a:prstGeom>
          <a:extLst/>
        </p:spPr>
        <p:txBody>
          <a:bodyPr vert="horz" lIns="91440" tIns="45720" rIns="91440" bIns="45720" rtlCol="0">
            <a:noAutofit/>
          </a:bodyPr>
          <a:lstStyle>
            <a:lvl1pPr indent="0">
              <a:spcBef>
                <a:spcPct val="20000"/>
              </a:spcBef>
              <a:buFont typeface="Arial" pitchFamily="34" charset="0"/>
              <a:buNone/>
              <a:defRPr sz="3200" b="1" u="sng">
                <a:solidFill>
                  <a:srgbClr val="474D4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•"/>
              <a:defRPr sz="2800" b="1">
                <a:solidFill>
                  <a:srgbClr val="4F2683"/>
                </a:solidFill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 b="1">
                <a:solidFill>
                  <a:srgbClr val="8DC63F"/>
                </a:solidFill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•"/>
              <a:defRPr sz="2000" b="1">
                <a:solidFill>
                  <a:srgbClr val="474D4F"/>
                </a:solidFill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•"/>
              <a:defRPr sz="2000" b="1">
                <a:solidFill>
                  <a:srgbClr val="474D4F"/>
                </a:solidFill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en-US" sz="2800" dirty="0">
                <a:latin typeface="Panton" panose="00000500000000000000" pitchFamily="50" charset="0"/>
              </a:rPr>
              <a:t>Full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0" u="none" dirty="0">
                <a:solidFill>
                  <a:schemeClr val="tx1"/>
                </a:solidFill>
                <a:latin typeface="Panton" panose="00000500000000000000" pitchFamily="50" charset="0"/>
              </a:rPr>
              <a:t>Transactions</a:t>
            </a:r>
            <a:r>
              <a:rPr lang="en-US" sz="2800" b="0" u="none" dirty="0">
                <a:latin typeface="Panton" panose="00000500000000000000" pitchFamily="50" charset="0"/>
              </a:rPr>
              <a:t> stay in Log until truncated</a:t>
            </a:r>
            <a:br>
              <a:rPr lang="en-US" sz="2800" b="0" u="none" dirty="0">
                <a:latin typeface="Panton" panose="00000500000000000000" pitchFamily="50" charset="0"/>
              </a:rPr>
            </a:br>
            <a:endParaRPr lang="en-US" sz="2800" b="0" u="none" dirty="0">
              <a:latin typeface="Panton" panose="00000500000000000000" pitchFamily="50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0" u="none" dirty="0">
                <a:latin typeface="Panton" panose="00000500000000000000" pitchFamily="50" charset="0"/>
              </a:rPr>
              <a:t>Log backups taken regularly –or– Log will grow unchecked!</a:t>
            </a:r>
            <a:br>
              <a:rPr lang="en-US" sz="2800" b="0" u="none" dirty="0">
                <a:latin typeface="Panton" panose="00000500000000000000" pitchFamily="50" charset="0"/>
              </a:rPr>
            </a:br>
            <a:endParaRPr lang="en-US" sz="2800" b="0" u="none" dirty="0">
              <a:latin typeface="Panton" panose="00000500000000000000" pitchFamily="50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0" u="none" dirty="0">
                <a:latin typeface="Panton" panose="00000500000000000000" pitchFamily="50" charset="0"/>
              </a:rPr>
              <a:t>Point in Time recovery is possible and desirable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b="0" u="none" dirty="0">
              <a:latin typeface="Panton" panose="00000500000000000000" pitchFamily="50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0" u="none" dirty="0">
                <a:latin typeface="Panton" panose="00000500000000000000" pitchFamily="50" charset="0"/>
              </a:rPr>
              <a:t>Appropriate for PROD, or read-only/nighty reporting systems</a:t>
            </a:r>
          </a:p>
          <a:p>
            <a:endParaRPr lang="en-US" sz="2800" dirty="0">
              <a:latin typeface="Panton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7892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1" name="Rectangle 3"/>
          <p:cNvSpPr>
            <a:spLocks noGrp="1" noChangeArrowheads="1"/>
          </p:cNvSpPr>
          <p:nvPr>
            <p:ph idx="1"/>
          </p:nvPr>
        </p:nvSpPr>
        <p:spPr>
          <a:xfrm>
            <a:off x="1909932" y="429090"/>
            <a:ext cx="9943123" cy="1600200"/>
          </a:xfrm>
        </p:spPr>
        <p:txBody>
          <a:bodyPr vert="horz" lIns="91440" tIns="45720" rIns="132080" bIns="45720" rtlCol="0">
            <a:noAutofit/>
          </a:bodyPr>
          <a:lstStyle/>
          <a:p>
            <a:pPr marL="0" indent="0">
              <a:buNone/>
            </a:pPr>
            <a:r>
              <a:rPr lang="en-US" altLang="en-US" sz="4800" dirty="0"/>
              <a:t>Side projects?</a:t>
            </a:r>
          </a:p>
          <a:p>
            <a:pPr marL="0" indent="0">
              <a:buNone/>
            </a:pPr>
            <a:r>
              <a:rPr lang="en-US" altLang="en-US" sz="4800" dirty="0"/>
              <a:t>Interest in my work outside? </a:t>
            </a:r>
          </a:p>
          <a:p>
            <a:pPr marL="0" indent="0">
              <a:buNone/>
            </a:pPr>
            <a:r>
              <a:rPr lang="en-US" altLang="en-US" sz="4800" dirty="0"/>
              <a:t>Certification exams?</a:t>
            </a:r>
          </a:p>
          <a:p>
            <a:pPr marL="0" indent="0">
              <a:buNone/>
            </a:pPr>
            <a:r>
              <a:rPr lang="en-US" altLang="en-US" sz="4800" dirty="0"/>
              <a:t>User Groups and Conferences (like this)?</a:t>
            </a:r>
          </a:p>
          <a:p>
            <a:pPr marL="0" indent="0">
              <a:buNone/>
            </a:pPr>
            <a:r>
              <a:rPr lang="en-US" altLang="en-US" sz="4800" dirty="0"/>
              <a:t>Nope.</a:t>
            </a:r>
          </a:p>
          <a:p>
            <a:pPr marL="0" indent="0">
              <a:buNone/>
            </a:pPr>
            <a:endParaRPr lang="en-US" altLang="en-US" sz="4800" dirty="0"/>
          </a:p>
          <a:p>
            <a:pPr marL="0" indent="0">
              <a:buNone/>
            </a:pPr>
            <a:r>
              <a:rPr lang="en-US" altLang="en-US" sz="4800" dirty="0"/>
              <a:t>Minimum effort? Yep. </a:t>
            </a:r>
          </a:p>
        </p:txBody>
      </p:sp>
      <p:sp>
        <p:nvSpPr>
          <p:cNvPr id="921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eaLnBrk="1" hangingPunct="1"/>
            <a:fld id="{0BD8C173-5E65-44D9-A878-05D0C002934E}" type="slidenum">
              <a:rPr lang="en-US" altLang="en-US">
                <a:solidFill>
                  <a:srgbClr val="3B3C3B"/>
                </a:solidFill>
                <a:latin typeface="Lucida Sans Unicode" charset="0"/>
                <a:ea typeface="Lucida Sans Unicode" charset="0"/>
                <a:cs typeface="Lucida Sans Unicode" charset="0"/>
                <a:sym typeface="Lucida Sans Unicode" charset="0"/>
              </a:rPr>
              <a:pPr eaLnBrk="1" hangingPunct="1"/>
              <a:t>6</a:t>
            </a:fld>
            <a:endParaRPr lang="en-US" altLang="en-US">
              <a:solidFill>
                <a:srgbClr val="3B3C3B"/>
              </a:solidFill>
              <a:latin typeface="Lucida Sans Unicode" charset="0"/>
              <a:ea typeface="Lucida Sans Unicode" charset="0"/>
              <a:cs typeface="Lucida Sans Unicode" charset="0"/>
              <a:sym typeface="Lucida Sans Unicode" charset="0"/>
            </a:endParaRPr>
          </a:p>
        </p:txBody>
      </p:sp>
      <p:pic>
        <p:nvPicPr>
          <p:cNvPr id="9219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308102"/>
            <a:ext cx="279400" cy="59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70657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90E9F96-D5DB-4B87-8D63-F04F6830A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 Recovery Model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49DA8CE-DD41-4C95-AEDA-799062447C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 what recovery model is appropriate for your local development databases or pre-production databases?</a:t>
            </a:r>
          </a:p>
          <a:p>
            <a:pPr lvl="1"/>
            <a:r>
              <a:rPr lang="en-US" dirty="0"/>
              <a:t>SIMPLE</a:t>
            </a:r>
          </a:p>
          <a:p>
            <a:pPr lvl="1"/>
            <a:endParaRPr lang="en-US" dirty="0"/>
          </a:p>
          <a:p>
            <a:r>
              <a:rPr lang="en-US" dirty="0"/>
              <a:t>What recovery model is appropriate for your Production databases?</a:t>
            </a:r>
          </a:p>
          <a:p>
            <a:pPr lvl="1"/>
            <a:r>
              <a:rPr lang="en-US" dirty="0"/>
              <a:t>FULL</a:t>
            </a:r>
          </a:p>
          <a:p>
            <a:pPr lvl="2"/>
            <a:r>
              <a:rPr lang="en-US" dirty="0"/>
              <a:t>And then you scheduled Transaction Log backups every hour</a:t>
            </a:r>
          </a:p>
          <a:p>
            <a:pPr lvl="2"/>
            <a:r>
              <a:rPr lang="en-US" dirty="0"/>
              <a:t>Guidance: No less frequently than every hour.</a:t>
            </a:r>
          </a:p>
          <a:p>
            <a:pPr lvl="2"/>
            <a:r>
              <a:rPr lang="en-US" dirty="0"/>
              <a:t>Any less frequent and you’re missing the point</a:t>
            </a:r>
          </a:p>
        </p:txBody>
      </p:sp>
    </p:spTree>
    <p:extLst>
      <p:ext uri="{BB962C8B-B14F-4D97-AF65-F5344CB8AC3E}">
        <p14:creationId xmlns:p14="http://schemas.microsoft.com/office/powerpoint/2010/main" val="163778982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1FCEA1E5-B4A1-4BDD-99F8-B6BDB44D24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215" y="1876051"/>
            <a:ext cx="12736695" cy="3171437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E90E9F96-D5DB-4B87-8D63-F04F6830A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 Recovery Model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E93C04-61B5-4697-9BDA-9996C73AA4C1}"/>
              </a:ext>
            </a:extLst>
          </p:cNvPr>
          <p:cNvSpPr txBox="1"/>
          <p:nvPr/>
        </p:nvSpPr>
        <p:spPr>
          <a:xfrm>
            <a:off x="838200" y="1120588"/>
            <a:ext cx="63642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Panton" panose="00000500000000000000" pitchFamily="50" charset="0"/>
              </a:rPr>
              <a:t>In SQL Server Management Studio: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4BC5074C-C637-426F-A799-35F9580B5624}"/>
              </a:ext>
            </a:extLst>
          </p:cNvPr>
          <p:cNvSpPr/>
          <p:nvPr/>
        </p:nvSpPr>
        <p:spPr>
          <a:xfrm rot="10800000">
            <a:off x="3060440" y="3970398"/>
            <a:ext cx="550506" cy="284361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EC600EE4-8DEF-4EF8-86E6-DBA73150049D}"/>
              </a:ext>
            </a:extLst>
          </p:cNvPr>
          <p:cNvSpPr/>
          <p:nvPr/>
        </p:nvSpPr>
        <p:spPr>
          <a:xfrm rot="10800000">
            <a:off x="5274906" y="3547856"/>
            <a:ext cx="550506" cy="284361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8BF42AC5-5FBB-479E-B1CD-CB20E9EBE5F8}"/>
              </a:ext>
            </a:extLst>
          </p:cNvPr>
          <p:cNvSpPr/>
          <p:nvPr/>
        </p:nvSpPr>
        <p:spPr>
          <a:xfrm rot="10800000">
            <a:off x="9725608" y="3634058"/>
            <a:ext cx="550506" cy="284361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263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90E9F96-D5DB-4B87-8D63-F04F6830A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Flatten Tables vs Normalized Tables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E93C04-61B5-4697-9BDA-9996C73AA4C1}"/>
              </a:ext>
            </a:extLst>
          </p:cNvPr>
          <p:cNvSpPr txBox="1">
            <a:spLocks/>
          </p:cNvSpPr>
          <p:nvPr/>
        </p:nvSpPr>
        <p:spPr>
          <a:xfrm>
            <a:off x="319490" y="1120588"/>
            <a:ext cx="11699912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Panton" panose="00000500000000000000" pitchFamily="50" charset="0"/>
              </a:rPr>
              <a:t>Flattened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Panton" panose="00000500000000000000" pitchFamily="50" charset="0"/>
              </a:rPr>
              <a:t>To express 1-to-Many relationships, must grow horizontally by adding columns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Panton" panose="00000500000000000000" pitchFamily="50" charset="0"/>
              </a:rPr>
              <a:t>(example: Phone1, Phone2…)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Panton" panose="00000500000000000000" pitchFamily="50" charset="0"/>
              </a:rPr>
              <a:t>No good for transactions, can be useful for reporting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Panton" panose="00000500000000000000" pitchFamily="50" charset="0"/>
              </a:rPr>
              <a:t>Difficult to add type attributes (will demonstrate)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Panton" panose="00000500000000000000" pitchFamily="50" charset="0"/>
              </a:rPr>
              <a:t>Normalized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Panton" panose="00000500000000000000" pitchFamily="50" charset="0"/>
              </a:rPr>
              <a:t>Reduces duplicate data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Panton" panose="00000500000000000000" pitchFamily="50" charset="0"/>
              </a:rPr>
              <a:t>Helps identify relationships between data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Panton" panose="00000500000000000000" pitchFamily="50" charset="0"/>
              </a:rPr>
              <a:t>Allows for 1-to-Many relationships by adding rows</a:t>
            </a:r>
          </a:p>
        </p:txBody>
      </p:sp>
    </p:spTree>
    <p:extLst>
      <p:ext uri="{BB962C8B-B14F-4D97-AF65-F5344CB8AC3E}">
        <p14:creationId xmlns:p14="http://schemas.microsoft.com/office/powerpoint/2010/main" val="153726135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90E9F96-D5DB-4B87-8D63-F04F6830A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Normalized Table Design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E93C04-61B5-4697-9BDA-9996C73AA4C1}"/>
              </a:ext>
            </a:extLst>
          </p:cNvPr>
          <p:cNvSpPr txBox="1">
            <a:spLocks/>
          </p:cNvSpPr>
          <p:nvPr/>
        </p:nvSpPr>
        <p:spPr>
          <a:xfrm>
            <a:off x="838201" y="1120588"/>
            <a:ext cx="10820400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Panton" panose="00000500000000000000" pitchFamily="50" charset="0"/>
              </a:rPr>
              <a:t>Normal Forms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Panton" panose="00000500000000000000" pitchFamily="50" charset="0"/>
              </a:rPr>
              <a:t>Academic study of Normal Forms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Panton" panose="00000500000000000000" pitchFamily="50" charset="0"/>
              </a:rPr>
              <a:t>3NF (Third Normal Form)  is most common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Panton" panose="00000500000000000000" pitchFamily="50" charset="0"/>
              </a:rPr>
              <a:t>Important to identify in almost every table: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Panton" panose="00000500000000000000" pitchFamily="50" charset="0"/>
                <a:cs typeface="Arial" panose="020B0604020202020204" pitchFamily="34" charset="0"/>
              </a:rPr>
              <a:t>Primary Key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Panton" panose="00000500000000000000" pitchFamily="50" charset="0"/>
                <a:cs typeface="Arial" panose="020B0604020202020204" pitchFamily="34" charset="0"/>
              </a:rPr>
              <a:t>Unique Key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Panton" panose="00000500000000000000" pitchFamily="50" charset="0"/>
                <a:cs typeface="Arial" panose="020B0604020202020204" pitchFamily="34" charset="0"/>
              </a:rPr>
              <a:t>Foreign Key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Panton" panose="00000500000000000000" pitchFamily="50" charset="0"/>
                <a:cs typeface="Arial" panose="020B0604020202020204" pitchFamily="34" charset="0"/>
              </a:rPr>
              <a:t>Natural Key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Panton" panose="00000500000000000000" pitchFamily="50" charset="0"/>
                <a:cs typeface="Arial" panose="020B0604020202020204" pitchFamily="34" charset="0"/>
              </a:rPr>
              <a:t>Surrogate Key</a:t>
            </a:r>
          </a:p>
        </p:txBody>
      </p:sp>
    </p:spTree>
    <p:extLst>
      <p:ext uri="{BB962C8B-B14F-4D97-AF65-F5344CB8AC3E}">
        <p14:creationId xmlns:p14="http://schemas.microsoft.com/office/powerpoint/2010/main" val="183171767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90E9F96-D5DB-4B87-8D63-F04F6830A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E93C04-61B5-4697-9BDA-9996C73AA4C1}"/>
              </a:ext>
            </a:extLst>
          </p:cNvPr>
          <p:cNvSpPr txBox="1">
            <a:spLocks/>
          </p:cNvSpPr>
          <p:nvPr/>
        </p:nvSpPr>
        <p:spPr>
          <a:xfrm>
            <a:off x="838201" y="1120588"/>
            <a:ext cx="108204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Panton" panose="00000500000000000000" pitchFamily="50" charset="0"/>
                <a:cs typeface="Arial" panose="020B0604020202020204" pitchFamily="34" charset="0"/>
              </a:rPr>
              <a:t>Primary Key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Panton" panose="00000500000000000000" pitchFamily="50" charset="0"/>
                <a:cs typeface="Arial" panose="020B0604020202020204" pitchFamily="34" charset="0"/>
              </a:rPr>
              <a:t>Identify parent relationships to other tables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Panton" panose="00000500000000000000" pitchFamily="50" charset="0"/>
                <a:cs typeface="Arial" panose="020B0604020202020204" pitchFamily="34" charset="0"/>
              </a:rPr>
              <a:t>Unique Key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Panton" panose="00000500000000000000" pitchFamily="50" charset="0"/>
                <a:cs typeface="Arial" panose="020B0604020202020204" pitchFamily="34" charset="0"/>
              </a:rPr>
              <a:t>Identify uniqueness(</a:t>
            </a:r>
            <a:r>
              <a:rPr lang="en-US" sz="3600" dirty="0" err="1">
                <a:latin typeface="Panton" panose="00000500000000000000" pitchFamily="50" charset="0"/>
                <a:cs typeface="Arial" panose="020B0604020202020204" pitchFamily="34" charset="0"/>
              </a:rPr>
              <a:t>es</a:t>
            </a:r>
            <a:r>
              <a:rPr lang="en-US" sz="3600" dirty="0">
                <a:latin typeface="Panton" panose="00000500000000000000" pitchFamily="50" charset="0"/>
                <a:cs typeface="Arial" panose="020B0604020202020204" pitchFamily="34" charset="0"/>
              </a:rPr>
              <a:t>), can have more than one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Panton" panose="00000500000000000000" pitchFamily="50" charset="0"/>
                <a:cs typeface="Arial" panose="020B0604020202020204" pitchFamily="34" charset="0"/>
              </a:rPr>
              <a:t>Foreign Key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Panton" panose="00000500000000000000" pitchFamily="50" charset="0"/>
                <a:cs typeface="Arial" panose="020B0604020202020204" pitchFamily="34" charset="0"/>
              </a:rPr>
              <a:t>Identify this column as a child to another table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Panton" panose="00000500000000000000" pitchFamily="50" charset="0"/>
                <a:cs typeface="Arial" panose="020B0604020202020204" pitchFamily="34" charset="0"/>
              </a:rPr>
              <a:t>Natural Key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Panton" panose="00000500000000000000" pitchFamily="50" charset="0"/>
                <a:cs typeface="Arial" panose="020B0604020202020204" pitchFamily="34" charset="0"/>
              </a:rPr>
              <a:t>Business-generated key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Panton" panose="00000500000000000000" pitchFamily="50" charset="0"/>
                <a:cs typeface="Arial" panose="020B0604020202020204" pitchFamily="34" charset="0"/>
              </a:rPr>
              <a:t>Surrogate Key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Panton" panose="00000500000000000000" pitchFamily="50" charset="0"/>
                <a:cs typeface="Arial" panose="020B0604020202020204" pitchFamily="34" charset="0"/>
              </a:rPr>
              <a:t>System-generated key </a:t>
            </a:r>
          </a:p>
        </p:txBody>
      </p:sp>
    </p:spTree>
    <p:extLst>
      <p:ext uri="{BB962C8B-B14F-4D97-AF65-F5344CB8AC3E}">
        <p14:creationId xmlns:p14="http://schemas.microsoft.com/office/powerpoint/2010/main" val="3264001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90E9F96-D5DB-4B87-8D63-F04F6830A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E93C04-61B5-4697-9BDA-9996C73AA4C1}"/>
              </a:ext>
            </a:extLst>
          </p:cNvPr>
          <p:cNvSpPr txBox="1">
            <a:spLocks/>
          </p:cNvSpPr>
          <p:nvPr/>
        </p:nvSpPr>
        <p:spPr>
          <a:xfrm>
            <a:off x="838201" y="1120588"/>
            <a:ext cx="108204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Panton" panose="00000500000000000000" pitchFamily="50" charset="0"/>
                <a:cs typeface="Arial" panose="020B0604020202020204" pitchFamily="34" charset="0"/>
              </a:rPr>
              <a:t>Primary Key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Panton" panose="00000500000000000000" pitchFamily="50" charset="0"/>
                <a:cs typeface="Arial" panose="020B0604020202020204" pitchFamily="34" charset="0"/>
              </a:rPr>
              <a:t>Identify parent relationships to other tables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Panton" panose="00000500000000000000" pitchFamily="50" charset="0"/>
                <a:cs typeface="Arial" panose="020B0604020202020204" pitchFamily="34" charset="0"/>
              </a:rPr>
              <a:t>Unique Key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Panton" panose="00000500000000000000" pitchFamily="50" charset="0"/>
                <a:cs typeface="Arial" panose="020B0604020202020204" pitchFamily="34" charset="0"/>
              </a:rPr>
              <a:t>Identify uniqueness(</a:t>
            </a:r>
            <a:r>
              <a:rPr lang="en-US" sz="3600" dirty="0" err="1">
                <a:latin typeface="Panton" panose="00000500000000000000" pitchFamily="50" charset="0"/>
                <a:cs typeface="Arial" panose="020B0604020202020204" pitchFamily="34" charset="0"/>
              </a:rPr>
              <a:t>es</a:t>
            </a:r>
            <a:r>
              <a:rPr lang="en-US" sz="3600" dirty="0">
                <a:latin typeface="Panton" panose="00000500000000000000" pitchFamily="50" charset="0"/>
                <a:cs typeface="Arial" panose="020B0604020202020204" pitchFamily="34" charset="0"/>
              </a:rPr>
              <a:t>), can have more than one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>
                    <a:lumMod val="85000"/>
                  </a:schemeClr>
                </a:solidFill>
                <a:latin typeface="Panton" panose="00000500000000000000" pitchFamily="50" charset="0"/>
                <a:cs typeface="Arial" panose="020B0604020202020204" pitchFamily="34" charset="0"/>
              </a:rPr>
              <a:t>Foreign Key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>
                    <a:lumMod val="85000"/>
                  </a:schemeClr>
                </a:solidFill>
                <a:latin typeface="Panton" panose="00000500000000000000" pitchFamily="50" charset="0"/>
                <a:cs typeface="Arial" panose="020B0604020202020204" pitchFamily="34" charset="0"/>
              </a:rPr>
              <a:t>Identify this column as a child to another table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>
                    <a:lumMod val="85000"/>
                  </a:schemeClr>
                </a:solidFill>
                <a:latin typeface="Panton" panose="00000500000000000000" pitchFamily="50" charset="0"/>
                <a:cs typeface="Arial" panose="020B0604020202020204" pitchFamily="34" charset="0"/>
              </a:rPr>
              <a:t>Natural Key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>
                    <a:lumMod val="85000"/>
                  </a:schemeClr>
                </a:solidFill>
                <a:latin typeface="Panton" panose="00000500000000000000" pitchFamily="50" charset="0"/>
                <a:cs typeface="Arial" panose="020B0604020202020204" pitchFamily="34" charset="0"/>
              </a:rPr>
              <a:t>Business-generated key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Panton" panose="00000500000000000000" pitchFamily="50" charset="0"/>
                <a:cs typeface="Arial" panose="020B0604020202020204" pitchFamily="34" charset="0"/>
              </a:rPr>
              <a:t>Surrogate Key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Panton" panose="00000500000000000000" pitchFamily="50" charset="0"/>
                <a:cs typeface="Arial" panose="020B0604020202020204" pitchFamily="34" charset="0"/>
              </a:rPr>
              <a:t>System-generated key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34C8F3-E9E9-4EC1-A0E1-066298102E36}"/>
              </a:ext>
            </a:extLst>
          </p:cNvPr>
          <p:cNvSpPr txBox="1"/>
          <p:nvPr/>
        </p:nvSpPr>
        <p:spPr>
          <a:xfrm>
            <a:off x="6734058" y="3605008"/>
            <a:ext cx="5277081" cy="255454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3200" dirty="0">
                <a:latin typeface="Panton" panose="00000500000000000000" pitchFamily="50" charset="0"/>
              </a:rPr>
              <a:t>Often these keys are on the same column, when we create an IDENTITY column.</a:t>
            </a:r>
          </a:p>
          <a:p>
            <a:r>
              <a:rPr lang="en-US" sz="3200" dirty="0">
                <a:latin typeface="Panton" panose="00000500000000000000" pitchFamily="50" charset="0"/>
              </a:rPr>
              <a:t>Also commonly serves as the Key to clustered index.</a:t>
            </a:r>
          </a:p>
        </p:txBody>
      </p:sp>
    </p:spTree>
    <p:extLst>
      <p:ext uri="{BB962C8B-B14F-4D97-AF65-F5344CB8AC3E}">
        <p14:creationId xmlns:p14="http://schemas.microsoft.com/office/powerpoint/2010/main" val="96598100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90E9F96-D5DB-4B87-8D63-F04F6830A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E93C04-61B5-4697-9BDA-9996C73AA4C1}"/>
              </a:ext>
            </a:extLst>
          </p:cNvPr>
          <p:cNvSpPr txBox="1">
            <a:spLocks/>
          </p:cNvSpPr>
          <p:nvPr/>
        </p:nvSpPr>
        <p:spPr>
          <a:xfrm>
            <a:off x="838201" y="1120588"/>
            <a:ext cx="108204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>
                    <a:lumMod val="85000"/>
                  </a:schemeClr>
                </a:solidFill>
                <a:latin typeface="Panton" panose="00000500000000000000" pitchFamily="50" charset="0"/>
                <a:cs typeface="Arial" panose="020B0604020202020204" pitchFamily="34" charset="0"/>
              </a:rPr>
              <a:t>Primary Key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>
                    <a:lumMod val="85000"/>
                  </a:schemeClr>
                </a:solidFill>
                <a:latin typeface="Panton" panose="00000500000000000000" pitchFamily="50" charset="0"/>
                <a:cs typeface="Arial" panose="020B0604020202020204" pitchFamily="34" charset="0"/>
              </a:rPr>
              <a:t>Identify parent relationships to other tables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>
                    <a:lumMod val="85000"/>
                  </a:schemeClr>
                </a:solidFill>
                <a:latin typeface="Panton" panose="00000500000000000000" pitchFamily="50" charset="0"/>
                <a:cs typeface="Arial" panose="020B0604020202020204" pitchFamily="34" charset="0"/>
              </a:rPr>
              <a:t>Unique Key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>
                    <a:lumMod val="85000"/>
                  </a:schemeClr>
                </a:solidFill>
                <a:latin typeface="Panton" panose="00000500000000000000" pitchFamily="50" charset="0"/>
                <a:cs typeface="Arial" panose="020B0604020202020204" pitchFamily="34" charset="0"/>
              </a:rPr>
              <a:t>Identify uniqueness(</a:t>
            </a:r>
            <a:r>
              <a:rPr lang="en-US" sz="3600" dirty="0" err="1">
                <a:solidFill>
                  <a:schemeClr val="bg1">
                    <a:lumMod val="85000"/>
                  </a:schemeClr>
                </a:solidFill>
                <a:latin typeface="Panton" panose="00000500000000000000" pitchFamily="50" charset="0"/>
                <a:cs typeface="Arial" panose="020B0604020202020204" pitchFamily="34" charset="0"/>
              </a:rPr>
              <a:t>es</a:t>
            </a:r>
            <a:r>
              <a:rPr lang="en-US" sz="3600" dirty="0">
                <a:solidFill>
                  <a:schemeClr val="bg1">
                    <a:lumMod val="85000"/>
                  </a:schemeClr>
                </a:solidFill>
                <a:latin typeface="Panton" panose="00000500000000000000" pitchFamily="50" charset="0"/>
                <a:cs typeface="Arial" panose="020B0604020202020204" pitchFamily="34" charset="0"/>
              </a:rPr>
              <a:t>), can have more than one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>
                    <a:lumMod val="85000"/>
                  </a:schemeClr>
                </a:solidFill>
                <a:latin typeface="Panton" panose="00000500000000000000" pitchFamily="50" charset="0"/>
                <a:cs typeface="Arial" panose="020B0604020202020204" pitchFamily="34" charset="0"/>
              </a:rPr>
              <a:t>Foreign Key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>
                    <a:lumMod val="85000"/>
                  </a:schemeClr>
                </a:solidFill>
                <a:latin typeface="Panton" panose="00000500000000000000" pitchFamily="50" charset="0"/>
                <a:cs typeface="Arial" panose="020B0604020202020204" pitchFamily="34" charset="0"/>
              </a:rPr>
              <a:t>Identify this column as a child to another table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Panton" panose="00000500000000000000" pitchFamily="50" charset="0"/>
                <a:cs typeface="Arial" panose="020B0604020202020204" pitchFamily="34" charset="0"/>
              </a:rPr>
              <a:t>Natural Key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Panton" panose="00000500000000000000" pitchFamily="50" charset="0"/>
                <a:cs typeface="Arial" panose="020B0604020202020204" pitchFamily="34" charset="0"/>
              </a:rPr>
              <a:t>Business-generated key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Panton" panose="00000500000000000000" pitchFamily="50" charset="0"/>
                <a:cs typeface="Arial" panose="020B0604020202020204" pitchFamily="34" charset="0"/>
              </a:rPr>
              <a:t>Surrogate Key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Panton" panose="00000500000000000000" pitchFamily="50" charset="0"/>
                <a:cs typeface="Arial" panose="020B0604020202020204" pitchFamily="34" charset="0"/>
              </a:rPr>
              <a:t>System-generated key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34C8F3-E9E9-4EC1-A0E1-066298102E36}"/>
              </a:ext>
            </a:extLst>
          </p:cNvPr>
          <p:cNvSpPr txBox="1"/>
          <p:nvPr/>
        </p:nvSpPr>
        <p:spPr>
          <a:xfrm>
            <a:off x="3999125" y="1605331"/>
            <a:ext cx="7855026" cy="255454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3200" dirty="0">
                <a:latin typeface="Panton" panose="00000500000000000000" pitchFamily="50" charset="0"/>
              </a:rPr>
              <a:t>These two MUST NOT be the same!</a:t>
            </a:r>
          </a:p>
          <a:p>
            <a:r>
              <a:rPr lang="en-US" sz="3200" dirty="0">
                <a:latin typeface="Panton" panose="00000500000000000000" pitchFamily="50" charset="0"/>
              </a:rPr>
              <a:t>Users should never see Surrogate Keys, and Surrogate Keys should never change.</a:t>
            </a:r>
          </a:p>
          <a:p>
            <a:r>
              <a:rPr lang="en-US" sz="3200" dirty="0">
                <a:latin typeface="Panton" panose="00000500000000000000" pitchFamily="50" charset="0"/>
              </a:rPr>
              <a:t>Users should only see Natural keys, and can therefore change these values.</a:t>
            </a:r>
          </a:p>
        </p:txBody>
      </p:sp>
    </p:spTree>
    <p:extLst>
      <p:ext uri="{BB962C8B-B14F-4D97-AF65-F5344CB8AC3E}">
        <p14:creationId xmlns:p14="http://schemas.microsoft.com/office/powerpoint/2010/main" val="204782196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90E9F96-D5DB-4B87-8D63-F04F6830A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E93C04-61B5-4697-9BDA-9996C73AA4C1}"/>
              </a:ext>
            </a:extLst>
          </p:cNvPr>
          <p:cNvSpPr txBox="1">
            <a:spLocks/>
          </p:cNvSpPr>
          <p:nvPr/>
        </p:nvSpPr>
        <p:spPr>
          <a:xfrm>
            <a:off x="838201" y="1120588"/>
            <a:ext cx="108204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Panton" panose="00000500000000000000" pitchFamily="50" charset="0"/>
                <a:cs typeface="Arial" panose="020B0604020202020204" pitchFamily="34" charset="0"/>
              </a:rPr>
              <a:t>Primary Key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Panton" panose="00000500000000000000" pitchFamily="50" charset="0"/>
                <a:cs typeface="Arial" panose="020B0604020202020204" pitchFamily="34" charset="0"/>
              </a:rPr>
              <a:t>Identify parent relationships to other tables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Panton" panose="00000500000000000000" pitchFamily="50" charset="0"/>
                <a:cs typeface="Arial" panose="020B0604020202020204" pitchFamily="34" charset="0"/>
              </a:rPr>
              <a:t>Unique Key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Panton" panose="00000500000000000000" pitchFamily="50" charset="0"/>
                <a:cs typeface="Arial" panose="020B0604020202020204" pitchFamily="34" charset="0"/>
              </a:rPr>
              <a:t>Identify uniqueness(</a:t>
            </a:r>
            <a:r>
              <a:rPr lang="en-US" sz="3600" dirty="0" err="1">
                <a:latin typeface="Panton" panose="00000500000000000000" pitchFamily="50" charset="0"/>
                <a:cs typeface="Arial" panose="020B0604020202020204" pitchFamily="34" charset="0"/>
              </a:rPr>
              <a:t>es</a:t>
            </a:r>
            <a:r>
              <a:rPr lang="en-US" sz="3600" dirty="0">
                <a:latin typeface="Panton" panose="00000500000000000000" pitchFamily="50" charset="0"/>
                <a:cs typeface="Arial" panose="020B0604020202020204" pitchFamily="34" charset="0"/>
              </a:rPr>
              <a:t>), can have more than one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>
                    <a:lumMod val="85000"/>
                  </a:schemeClr>
                </a:solidFill>
                <a:latin typeface="Panton" panose="00000500000000000000" pitchFamily="50" charset="0"/>
                <a:cs typeface="Arial" panose="020B0604020202020204" pitchFamily="34" charset="0"/>
              </a:rPr>
              <a:t>Foreign Key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>
                    <a:lumMod val="85000"/>
                  </a:schemeClr>
                </a:solidFill>
                <a:latin typeface="Panton" panose="00000500000000000000" pitchFamily="50" charset="0"/>
                <a:cs typeface="Arial" panose="020B0604020202020204" pitchFamily="34" charset="0"/>
              </a:rPr>
              <a:t>Identify this column as a child to another table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>
                    <a:lumMod val="85000"/>
                  </a:schemeClr>
                </a:solidFill>
                <a:latin typeface="Panton" panose="00000500000000000000" pitchFamily="50" charset="0"/>
                <a:cs typeface="Arial" panose="020B0604020202020204" pitchFamily="34" charset="0"/>
              </a:rPr>
              <a:t>Natural Key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>
                    <a:lumMod val="85000"/>
                  </a:schemeClr>
                </a:solidFill>
                <a:latin typeface="Panton" panose="00000500000000000000" pitchFamily="50" charset="0"/>
                <a:cs typeface="Arial" panose="020B0604020202020204" pitchFamily="34" charset="0"/>
              </a:rPr>
              <a:t>Business-generated key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>
                    <a:lumMod val="85000"/>
                  </a:schemeClr>
                </a:solidFill>
                <a:latin typeface="Panton" panose="00000500000000000000" pitchFamily="50" charset="0"/>
                <a:cs typeface="Arial" panose="020B0604020202020204" pitchFamily="34" charset="0"/>
              </a:rPr>
              <a:t>Surrogate Key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>
                    <a:lumMod val="85000"/>
                  </a:schemeClr>
                </a:solidFill>
                <a:latin typeface="Panton" panose="00000500000000000000" pitchFamily="50" charset="0"/>
                <a:cs typeface="Arial" panose="020B0604020202020204" pitchFamily="34" charset="0"/>
              </a:rPr>
              <a:t>System-generated key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34C8F3-E9E9-4EC1-A0E1-066298102E36}"/>
              </a:ext>
            </a:extLst>
          </p:cNvPr>
          <p:cNvSpPr txBox="1"/>
          <p:nvPr/>
        </p:nvSpPr>
        <p:spPr>
          <a:xfrm>
            <a:off x="4704203" y="3605008"/>
            <a:ext cx="7306938" cy="304698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3200" dirty="0">
                <a:latin typeface="Panton" panose="00000500000000000000" pitchFamily="50" charset="0"/>
              </a:rPr>
              <a:t>Primary Keys are always unique, but you can have more than one Unique Key. You can have a Primary Key on an IDENTITY field, and also enforce uniqueness on one or more other columns.</a:t>
            </a:r>
          </a:p>
        </p:txBody>
      </p:sp>
    </p:spTree>
    <p:extLst>
      <p:ext uri="{BB962C8B-B14F-4D97-AF65-F5344CB8AC3E}">
        <p14:creationId xmlns:p14="http://schemas.microsoft.com/office/powerpoint/2010/main" val="330370169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90E9F96-D5DB-4B87-8D63-F04F6830A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E93C04-61B5-4697-9BDA-9996C73AA4C1}"/>
              </a:ext>
            </a:extLst>
          </p:cNvPr>
          <p:cNvSpPr txBox="1">
            <a:spLocks/>
          </p:cNvSpPr>
          <p:nvPr/>
        </p:nvSpPr>
        <p:spPr>
          <a:xfrm>
            <a:off x="838201" y="1120588"/>
            <a:ext cx="108204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Panton" panose="00000500000000000000" pitchFamily="50" charset="0"/>
                <a:cs typeface="Arial" panose="020B0604020202020204" pitchFamily="34" charset="0"/>
              </a:rPr>
              <a:t>Primary Key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Panton" panose="00000500000000000000" pitchFamily="50" charset="0"/>
                <a:cs typeface="Arial" panose="020B0604020202020204" pitchFamily="34" charset="0"/>
              </a:rPr>
              <a:t>Identify parent relationships to other tables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>
                    <a:lumMod val="85000"/>
                  </a:schemeClr>
                </a:solidFill>
                <a:latin typeface="Panton" panose="00000500000000000000" pitchFamily="50" charset="0"/>
                <a:cs typeface="Arial" panose="020B0604020202020204" pitchFamily="34" charset="0"/>
              </a:rPr>
              <a:t>Unique Key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>
                    <a:lumMod val="85000"/>
                  </a:schemeClr>
                </a:solidFill>
                <a:latin typeface="Panton" panose="00000500000000000000" pitchFamily="50" charset="0"/>
                <a:cs typeface="Arial" panose="020B0604020202020204" pitchFamily="34" charset="0"/>
              </a:rPr>
              <a:t>Identify uniqueness(</a:t>
            </a:r>
            <a:r>
              <a:rPr lang="en-US" sz="3600" dirty="0" err="1">
                <a:solidFill>
                  <a:schemeClr val="bg1">
                    <a:lumMod val="85000"/>
                  </a:schemeClr>
                </a:solidFill>
                <a:latin typeface="Panton" panose="00000500000000000000" pitchFamily="50" charset="0"/>
                <a:cs typeface="Arial" panose="020B0604020202020204" pitchFamily="34" charset="0"/>
              </a:rPr>
              <a:t>es</a:t>
            </a:r>
            <a:r>
              <a:rPr lang="en-US" sz="3600" dirty="0">
                <a:solidFill>
                  <a:schemeClr val="bg1">
                    <a:lumMod val="85000"/>
                  </a:schemeClr>
                </a:solidFill>
                <a:latin typeface="Panton" panose="00000500000000000000" pitchFamily="50" charset="0"/>
                <a:cs typeface="Arial" panose="020B0604020202020204" pitchFamily="34" charset="0"/>
              </a:rPr>
              <a:t>), can have more than one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Panton" panose="00000500000000000000" pitchFamily="50" charset="0"/>
                <a:cs typeface="Arial" panose="020B0604020202020204" pitchFamily="34" charset="0"/>
              </a:rPr>
              <a:t>Foreign Key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Panton" panose="00000500000000000000" pitchFamily="50" charset="0"/>
                <a:cs typeface="Arial" panose="020B0604020202020204" pitchFamily="34" charset="0"/>
              </a:rPr>
              <a:t>Identify this column as a child to another table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>
                    <a:lumMod val="85000"/>
                  </a:schemeClr>
                </a:solidFill>
                <a:latin typeface="Panton" panose="00000500000000000000" pitchFamily="50" charset="0"/>
                <a:cs typeface="Arial" panose="020B0604020202020204" pitchFamily="34" charset="0"/>
              </a:rPr>
              <a:t>Natural Key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>
                    <a:lumMod val="85000"/>
                  </a:schemeClr>
                </a:solidFill>
                <a:latin typeface="Panton" panose="00000500000000000000" pitchFamily="50" charset="0"/>
                <a:cs typeface="Arial" panose="020B0604020202020204" pitchFamily="34" charset="0"/>
              </a:rPr>
              <a:t>Business-generated key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Panton" panose="00000500000000000000" pitchFamily="50" charset="0"/>
                <a:cs typeface="Arial" panose="020B0604020202020204" pitchFamily="34" charset="0"/>
              </a:rPr>
              <a:t>Surrogate Key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Panton" panose="00000500000000000000" pitchFamily="50" charset="0"/>
                <a:cs typeface="Arial" panose="020B0604020202020204" pitchFamily="34" charset="0"/>
              </a:rPr>
              <a:t>System-generated key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34C8F3-E9E9-4EC1-A0E1-066298102E36}"/>
              </a:ext>
            </a:extLst>
          </p:cNvPr>
          <p:cNvSpPr txBox="1"/>
          <p:nvPr/>
        </p:nvSpPr>
        <p:spPr>
          <a:xfrm>
            <a:off x="6698255" y="3029638"/>
            <a:ext cx="5323903" cy="304698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3200" dirty="0">
                <a:latin typeface="Panton" panose="00000500000000000000" pitchFamily="50" charset="0"/>
              </a:rPr>
              <a:t>Foreign Keys reference the Primary Key of another table. </a:t>
            </a:r>
          </a:p>
          <a:p>
            <a:r>
              <a:rPr lang="en-US" sz="3200" dirty="0">
                <a:latin typeface="Panton" panose="00000500000000000000" pitchFamily="50" charset="0"/>
              </a:rPr>
              <a:t>Surrogate Keys are the best choice for PK and FK’s, because they can never change.</a:t>
            </a:r>
          </a:p>
        </p:txBody>
      </p:sp>
      <p:sp>
        <p:nvSpPr>
          <p:cNvPr id="5" name="Arrow: Circular 4">
            <a:extLst>
              <a:ext uri="{FF2B5EF4-FFF2-40B4-BE49-F238E27FC236}">
                <a16:creationId xmlns:a16="http://schemas.microsoft.com/office/drawing/2014/main" id="{74B85902-88EE-48E5-9097-3FA8697BD83E}"/>
              </a:ext>
            </a:extLst>
          </p:cNvPr>
          <p:cNvSpPr/>
          <p:nvPr/>
        </p:nvSpPr>
        <p:spPr>
          <a:xfrm rot="16200000">
            <a:off x="-323703" y="1580350"/>
            <a:ext cx="2447606" cy="1986812"/>
          </a:xfrm>
          <a:prstGeom prst="circular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236139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46C887F-C1B2-4A0F-91D1-286083125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Normalization Antipatterns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7D9EC14-5750-4572-BD1E-228D0EDC68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897435"/>
            <a:ext cx="10515600" cy="3279527"/>
          </a:xfrm>
        </p:spPr>
        <p:txBody>
          <a:bodyPr>
            <a:normAutofit fontScale="92500" lnSpcReduction="20000"/>
          </a:bodyPr>
          <a:lstStyle/>
          <a:p>
            <a:pPr lvl="1"/>
            <a:r>
              <a:rPr lang="en-US" dirty="0"/>
              <a:t>Good (three tables):</a:t>
            </a:r>
          </a:p>
          <a:p>
            <a:pPr marL="457200" lvl="1" indent="0">
              <a:buNone/>
            </a:pPr>
            <a:r>
              <a:rPr lang="en-US" u="sng" dirty="0"/>
              <a:t>Student</a:t>
            </a:r>
          </a:p>
          <a:p>
            <a:pPr marL="457200" lvl="1" indent="0">
              <a:buNone/>
            </a:pPr>
            <a:r>
              <a:rPr lang="en-US" dirty="0"/>
              <a:t>ID(key)_NAME	</a:t>
            </a:r>
            <a:br>
              <a:rPr lang="en-US" dirty="0"/>
            </a:br>
            <a:endParaRPr lang="en-US" dirty="0"/>
          </a:p>
          <a:p>
            <a:pPr marL="457200" lvl="1" indent="0">
              <a:buNone/>
            </a:pPr>
            <a:r>
              <a:rPr lang="en-US" dirty="0"/>
              <a:t>		</a:t>
            </a:r>
            <a:r>
              <a:rPr lang="en-US" u="sng" dirty="0" err="1"/>
              <a:t>StudentPhone</a:t>
            </a:r>
            <a:endParaRPr lang="en-US" u="sng" dirty="0"/>
          </a:p>
          <a:p>
            <a:pPr marL="457200" lvl="1" indent="0">
              <a:buNone/>
            </a:pPr>
            <a:r>
              <a:rPr lang="en-US" dirty="0"/>
              <a:t>		ID(key)_</a:t>
            </a:r>
            <a:r>
              <a:rPr lang="en-US" dirty="0" err="1"/>
              <a:t>StudentID_PhoneNum_PhoneTypeID</a:t>
            </a:r>
            <a:r>
              <a:rPr lang="en-US" dirty="0"/>
              <a:t> 	</a:t>
            </a:r>
            <a:br>
              <a:rPr lang="en-US" dirty="0"/>
            </a:br>
            <a:endParaRPr lang="en-US" dirty="0"/>
          </a:p>
          <a:p>
            <a:pPr marL="457200" lvl="1" indent="0">
              <a:buNone/>
            </a:pPr>
            <a:r>
              <a:rPr lang="en-US" dirty="0"/>
              <a:t>									</a:t>
            </a:r>
            <a:r>
              <a:rPr lang="en-US" u="sng" dirty="0" err="1"/>
              <a:t>PhoneType</a:t>
            </a:r>
            <a:endParaRPr lang="en-US" u="sng" dirty="0"/>
          </a:p>
          <a:p>
            <a:pPr marL="457200" lvl="1" indent="0">
              <a:buNone/>
            </a:pPr>
            <a:r>
              <a:rPr lang="en-US" dirty="0"/>
              <a:t>									ID(key)_TYPE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914400" lvl="2" indent="0">
              <a:buNone/>
            </a:pPr>
            <a:endParaRPr lang="en-US" sz="2800" dirty="0"/>
          </a:p>
          <a:p>
            <a:pPr lvl="2"/>
            <a:endParaRPr lang="en-US" sz="2800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18A489D0-2A9A-4E93-9472-66F92D257CA4}"/>
              </a:ext>
            </a:extLst>
          </p:cNvPr>
          <p:cNvSpPr/>
          <p:nvPr/>
        </p:nvSpPr>
        <p:spPr>
          <a:xfrm>
            <a:off x="1532082" y="3891280"/>
            <a:ext cx="3597783" cy="1500293"/>
          </a:xfrm>
          <a:custGeom>
            <a:avLst/>
            <a:gdLst>
              <a:gd name="connsiteX0" fmla="*/ 3542926 w 3755463"/>
              <a:gd name="connsiteY0" fmla="*/ 461589 h 979948"/>
              <a:gd name="connsiteX1" fmla="*/ 3409576 w 3755463"/>
              <a:gd name="connsiteY1" fmla="*/ 956889 h 979948"/>
              <a:gd name="connsiteX2" fmla="*/ 304426 w 3755463"/>
              <a:gd name="connsiteY2" fmla="*/ 814014 h 979948"/>
              <a:gd name="connsiteX3" fmla="*/ 94876 w 3755463"/>
              <a:gd name="connsiteY3" fmla="*/ 80589 h 979948"/>
              <a:gd name="connsiteX4" fmla="*/ 113926 w 3755463"/>
              <a:gd name="connsiteY4" fmla="*/ 52014 h 979948"/>
              <a:gd name="connsiteX0" fmla="*/ 3542926 w 3755463"/>
              <a:gd name="connsiteY0" fmla="*/ 381000 h 899359"/>
              <a:gd name="connsiteX1" fmla="*/ 3409576 w 3755463"/>
              <a:gd name="connsiteY1" fmla="*/ 876300 h 899359"/>
              <a:gd name="connsiteX2" fmla="*/ 304426 w 3755463"/>
              <a:gd name="connsiteY2" fmla="*/ 733425 h 899359"/>
              <a:gd name="connsiteX3" fmla="*/ 94876 w 3755463"/>
              <a:gd name="connsiteY3" fmla="*/ 0 h 899359"/>
              <a:gd name="connsiteX0" fmla="*/ 3516366 w 3597202"/>
              <a:gd name="connsiteY0" fmla="*/ 381000 h 880977"/>
              <a:gd name="connsiteX1" fmla="*/ 2997426 w 3597202"/>
              <a:gd name="connsiteY1" fmla="*/ 854266 h 880977"/>
              <a:gd name="connsiteX2" fmla="*/ 277866 w 3597202"/>
              <a:gd name="connsiteY2" fmla="*/ 733425 h 880977"/>
              <a:gd name="connsiteX3" fmla="*/ 68316 w 3597202"/>
              <a:gd name="connsiteY3" fmla="*/ 0 h 880977"/>
              <a:gd name="connsiteX0" fmla="*/ 3516366 w 3592267"/>
              <a:gd name="connsiteY0" fmla="*/ 381000 h 915121"/>
              <a:gd name="connsiteX1" fmla="*/ 2997426 w 3592267"/>
              <a:gd name="connsiteY1" fmla="*/ 854266 h 915121"/>
              <a:gd name="connsiteX2" fmla="*/ 277866 w 3592267"/>
              <a:gd name="connsiteY2" fmla="*/ 733425 h 915121"/>
              <a:gd name="connsiteX3" fmla="*/ 68316 w 3592267"/>
              <a:gd name="connsiteY3" fmla="*/ 0 h 915121"/>
              <a:gd name="connsiteX0" fmla="*/ 3521882 w 3597783"/>
              <a:gd name="connsiteY0" fmla="*/ 689473 h 1235361"/>
              <a:gd name="connsiteX1" fmla="*/ 3002942 w 3597783"/>
              <a:gd name="connsiteY1" fmla="*/ 1162739 h 1235361"/>
              <a:gd name="connsiteX2" fmla="*/ 283382 w 3597783"/>
              <a:gd name="connsiteY2" fmla="*/ 1041898 h 1235361"/>
              <a:gd name="connsiteX3" fmla="*/ 62815 w 3597783"/>
              <a:gd name="connsiteY3" fmla="*/ 0 h 1235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97783" h="1235361">
                <a:moveTo>
                  <a:pt x="3521882" y="689473"/>
                </a:moveTo>
                <a:cubicBezTo>
                  <a:pt x="3725082" y="907754"/>
                  <a:pt x="3509641" y="1026883"/>
                  <a:pt x="3002942" y="1162739"/>
                </a:cubicBezTo>
                <a:cubicBezTo>
                  <a:pt x="2496243" y="1298595"/>
                  <a:pt x="773403" y="1235688"/>
                  <a:pt x="283382" y="1041898"/>
                </a:cubicBezTo>
                <a:cubicBezTo>
                  <a:pt x="-206639" y="848108"/>
                  <a:pt x="94565" y="127000"/>
                  <a:pt x="62815" y="0"/>
                </a:cubicBezTo>
              </a:path>
            </a:pathLst>
          </a:custGeom>
          <a:noFill/>
          <a:ln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BB268E13-8D42-458F-B828-7AD8AF599BCE}"/>
              </a:ext>
            </a:extLst>
          </p:cNvPr>
          <p:cNvSpPr/>
          <p:nvPr/>
        </p:nvSpPr>
        <p:spPr>
          <a:xfrm flipH="1">
            <a:off x="7993783" y="4898494"/>
            <a:ext cx="1491739" cy="1278468"/>
          </a:xfrm>
          <a:custGeom>
            <a:avLst/>
            <a:gdLst>
              <a:gd name="connsiteX0" fmla="*/ 3542926 w 3755463"/>
              <a:gd name="connsiteY0" fmla="*/ 461589 h 979948"/>
              <a:gd name="connsiteX1" fmla="*/ 3409576 w 3755463"/>
              <a:gd name="connsiteY1" fmla="*/ 956889 h 979948"/>
              <a:gd name="connsiteX2" fmla="*/ 304426 w 3755463"/>
              <a:gd name="connsiteY2" fmla="*/ 814014 h 979948"/>
              <a:gd name="connsiteX3" fmla="*/ 94876 w 3755463"/>
              <a:gd name="connsiteY3" fmla="*/ 80589 h 979948"/>
              <a:gd name="connsiteX4" fmla="*/ 113926 w 3755463"/>
              <a:gd name="connsiteY4" fmla="*/ 52014 h 979948"/>
              <a:gd name="connsiteX0" fmla="*/ 3542926 w 3755463"/>
              <a:gd name="connsiteY0" fmla="*/ 381000 h 899359"/>
              <a:gd name="connsiteX1" fmla="*/ 3409576 w 3755463"/>
              <a:gd name="connsiteY1" fmla="*/ 876300 h 899359"/>
              <a:gd name="connsiteX2" fmla="*/ 304426 w 3755463"/>
              <a:gd name="connsiteY2" fmla="*/ 733425 h 899359"/>
              <a:gd name="connsiteX3" fmla="*/ 94876 w 3755463"/>
              <a:gd name="connsiteY3" fmla="*/ 0 h 899359"/>
              <a:gd name="connsiteX0" fmla="*/ 3516366 w 3597202"/>
              <a:gd name="connsiteY0" fmla="*/ 381000 h 880977"/>
              <a:gd name="connsiteX1" fmla="*/ 2997426 w 3597202"/>
              <a:gd name="connsiteY1" fmla="*/ 854266 h 880977"/>
              <a:gd name="connsiteX2" fmla="*/ 277866 w 3597202"/>
              <a:gd name="connsiteY2" fmla="*/ 733425 h 880977"/>
              <a:gd name="connsiteX3" fmla="*/ 68316 w 3597202"/>
              <a:gd name="connsiteY3" fmla="*/ 0 h 880977"/>
              <a:gd name="connsiteX0" fmla="*/ 3516366 w 3592267"/>
              <a:gd name="connsiteY0" fmla="*/ 381000 h 915121"/>
              <a:gd name="connsiteX1" fmla="*/ 2997426 w 3592267"/>
              <a:gd name="connsiteY1" fmla="*/ 854266 h 915121"/>
              <a:gd name="connsiteX2" fmla="*/ 277866 w 3592267"/>
              <a:gd name="connsiteY2" fmla="*/ 733425 h 915121"/>
              <a:gd name="connsiteX3" fmla="*/ 68316 w 3592267"/>
              <a:gd name="connsiteY3" fmla="*/ 0 h 915121"/>
              <a:gd name="connsiteX0" fmla="*/ 2315528 w 3078953"/>
              <a:gd name="connsiteY0" fmla="*/ 0 h 1209796"/>
              <a:gd name="connsiteX1" fmla="*/ 2997426 w 3078953"/>
              <a:gd name="connsiteY1" fmla="*/ 1134278 h 1209796"/>
              <a:gd name="connsiteX2" fmla="*/ 277866 w 3078953"/>
              <a:gd name="connsiteY2" fmla="*/ 1013437 h 1209796"/>
              <a:gd name="connsiteX3" fmla="*/ 68316 w 3078953"/>
              <a:gd name="connsiteY3" fmla="*/ 280012 h 1209796"/>
              <a:gd name="connsiteX0" fmla="*/ 2247212 w 2308572"/>
              <a:gd name="connsiteY0" fmla="*/ 0 h 1051577"/>
              <a:gd name="connsiteX1" fmla="*/ 1772339 w 2308572"/>
              <a:gd name="connsiteY1" fmla="*/ 847840 h 1051577"/>
              <a:gd name="connsiteX2" fmla="*/ 209550 w 2308572"/>
              <a:gd name="connsiteY2" fmla="*/ 1013437 h 1051577"/>
              <a:gd name="connsiteX3" fmla="*/ 0 w 2308572"/>
              <a:gd name="connsiteY3" fmla="*/ 280012 h 1051577"/>
              <a:gd name="connsiteX0" fmla="*/ 2111403 w 2172763"/>
              <a:gd name="connsiteY0" fmla="*/ 0 h 1047596"/>
              <a:gd name="connsiteX1" fmla="*/ 1636530 w 2172763"/>
              <a:gd name="connsiteY1" fmla="*/ 847840 h 1047596"/>
              <a:gd name="connsiteX2" fmla="*/ 73741 w 2172763"/>
              <a:gd name="connsiteY2" fmla="*/ 1013437 h 1047596"/>
              <a:gd name="connsiteX3" fmla="*/ 216731 w 2172763"/>
              <a:gd name="connsiteY3" fmla="*/ 335096 h 1047596"/>
              <a:gd name="connsiteX0" fmla="*/ 1894672 w 1946854"/>
              <a:gd name="connsiteY0" fmla="*/ 0 h 907717"/>
              <a:gd name="connsiteX1" fmla="*/ 1419799 w 1946854"/>
              <a:gd name="connsiteY1" fmla="*/ 847840 h 907717"/>
              <a:gd name="connsiteX2" fmla="*/ 462938 w 1946854"/>
              <a:gd name="connsiteY2" fmla="*/ 782083 h 907717"/>
              <a:gd name="connsiteX3" fmla="*/ 0 w 1946854"/>
              <a:gd name="connsiteY3" fmla="*/ 335096 h 907717"/>
              <a:gd name="connsiteX0" fmla="*/ 1631907 w 1712812"/>
              <a:gd name="connsiteY0" fmla="*/ 0 h 1099959"/>
              <a:gd name="connsiteX1" fmla="*/ 1419799 w 1712812"/>
              <a:gd name="connsiteY1" fmla="*/ 1026825 h 1099959"/>
              <a:gd name="connsiteX2" fmla="*/ 462938 w 1712812"/>
              <a:gd name="connsiteY2" fmla="*/ 961068 h 1099959"/>
              <a:gd name="connsiteX3" fmla="*/ 0 w 1712812"/>
              <a:gd name="connsiteY3" fmla="*/ 514081 h 1099959"/>
              <a:gd name="connsiteX0" fmla="*/ 1536356 w 1617261"/>
              <a:gd name="connsiteY0" fmla="*/ 0 h 1093183"/>
              <a:gd name="connsiteX1" fmla="*/ 1324248 w 1617261"/>
              <a:gd name="connsiteY1" fmla="*/ 1026825 h 1093183"/>
              <a:gd name="connsiteX2" fmla="*/ 367387 w 1617261"/>
              <a:gd name="connsiteY2" fmla="*/ 961068 h 1093183"/>
              <a:gd name="connsiteX3" fmla="*/ 0 w 1617261"/>
              <a:gd name="connsiteY3" fmla="*/ 711906 h 10931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17261" h="1093183">
                <a:moveTo>
                  <a:pt x="1536356" y="0"/>
                </a:moveTo>
                <a:cubicBezTo>
                  <a:pt x="1739556" y="218281"/>
                  <a:pt x="1519076" y="866647"/>
                  <a:pt x="1324248" y="1026825"/>
                </a:cubicBezTo>
                <a:cubicBezTo>
                  <a:pt x="1129420" y="1187003"/>
                  <a:pt x="588095" y="1013554"/>
                  <a:pt x="367387" y="961068"/>
                </a:cubicBezTo>
                <a:cubicBezTo>
                  <a:pt x="146679" y="908582"/>
                  <a:pt x="31750" y="838906"/>
                  <a:pt x="0" y="711906"/>
                </a:cubicBezTo>
              </a:path>
            </a:pathLst>
          </a:custGeom>
          <a:noFill/>
          <a:ln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644C1B9-AAF1-4E88-9698-5F01C590183C}"/>
              </a:ext>
            </a:extLst>
          </p:cNvPr>
          <p:cNvSpPr/>
          <p:nvPr/>
        </p:nvSpPr>
        <p:spPr>
          <a:xfrm>
            <a:off x="838199" y="1143109"/>
            <a:ext cx="10883747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800" dirty="0">
                <a:latin typeface="Panton" panose="00000500000000000000" pitchFamily="50" charset="0"/>
              </a:rPr>
              <a:t>Bad (one table)</a:t>
            </a:r>
          </a:p>
          <a:p>
            <a:pPr lvl="1"/>
            <a:r>
              <a:rPr lang="en-US" sz="2800" u="sng" dirty="0">
                <a:latin typeface="Panton" panose="00000500000000000000" pitchFamily="50" charset="0"/>
              </a:rPr>
              <a:t>Student</a:t>
            </a:r>
          </a:p>
          <a:p>
            <a:pPr lvl="1"/>
            <a:r>
              <a:rPr lang="en-US" sz="2800" dirty="0">
                <a:latin typeface="Panton" panose="00000500000000000000" pitchFamily="50" charset="0"/>
              </a:rPr>
              <a:t>NAME(key)_PHONE1_PHONE2_PHONE3_PHONE4…</a:t>
            </a:r>
          </a:p>
        </p:txBody>
      </p:sp>
    </p:spTree>
    <p:extLst>
      <p:ext uri="{BB962C8B-B14F-4D97-AF65-F5344CB8AC3E}">
        <p14:creationId xmlns:p14="http://schemas.microsoft.com/office/powerpoint/2010/main" val="3505153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eaLnBrk="1" hangingPunct="1"/>
            <a:fld id="{0BD8C173-5E65-44D9-A878-05D0C002934E}" type="slidenum">
              <a:rPr lang="en-US" altLang="en-US">
                <a:solidFill>
                  <a:srgbClr val="3B3C3B"/>
                </a:solidFill>
                <a:latin typeface="Lucida Sans Unicode" charset="0"/>
                <a:ea typeface="Lucida Sans Unicode" charset="0"/>
                <a:cs typeface="Lucida Sans Unicode" charset="0"/>
                <a:sym typeface="Lucida Sans Unicode" charset="0"/>
              </a:rPr>
              <a:pPr eaLnBrk="1" hangingPunct="1"/>
              <a:t>7</a:t>
            </a:fld>
            <a:endParaRPr lang="en-US" altLang="en-US">
              <a:solidFill>
                <a:srgbClr val="3B3C3B"/>
              </a:solidFill>
              <a:latin typeface="Lucida Sans Unicode" charset="0"/>
              <a:ea typeface="Lucida Sans Unicode" charset="0"/>
              <a:cs typeface="Lucida Sans Unicode" charset="0"/>
              <a:sym typeface="Lucida Sans Unicode" charset="0"/>
            </a:endParaRPr>
          </a:p>
        </p:txBody>
      </p:sp>
      <p:pic>
        <p:nvPicPr>
          <p:cNvPr id="9219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308102"/>
            <a:ext cx="279400" cy="59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78970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46C887F-C1B2-4A0F-91D1-286083125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Normalization Antipatterns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7D9EC14-5750-4572-BD1E-228D0EDC68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250915"/>
            <a:ext cx="11247304" cy="3607084"/>
          </a:xfrm>
        </p:spPr>
        <p:txBody>
          <a:bodyPr>
            <a:normAutofit fontScale="92500" lnSpcReduction="20000"/>
          </a:bodyPr>
          <a:lstStyle/>
          <a:p>
            <a:pPr lvl="1"/>
            <a:r>
              <a:rPr lang="en-US" dirty="0"/>
              <a:t>Good (three tables):				</a:t>
            </a:r>
            <a:r>
              <a:rPr lang="en-US" u="sng" dirty="0"/>
              <a:t>Student</a:t>
            </a:r>
            <a:endParaRPr lang="en-US" dirty="0"/>
          </a:p>
          <a:p>
            <a:pPr marL="457200" lvl="1" indent="0">
              <a:buNone/>
            </a:pPr>
            <a:r>
              <a:rPr lang="en-US" sz="2400" dirty="0"/>
              <a:t>							ID(key)_Name	</a:t>
            </a:r>
            <a:endParaRPr lang="en-US" sz="2400" u="sng" dirty="0"/>
          </a:p>
          <a:p>
            <a:pPr marL="457200" lvl="1" indent="0">
              <a:buNone/>
            </a:pPr>
            <a:r>
              <a:rPr lang="en-US" sz="2400" u="sng" dirty="0" err="1"/>
              <a:t>StudentPhone</a:t>
            </a:r>
            <a:r>
              <a:rPr lang="en-US" sz="2400" dirty="0"/>
              <a:t> 					 </a:t>
            </a:r>
            <a:r>
              <a:rPr lang="en-US" sz="2400" b="1" dirty="0"/>
              <a:t>1</a:t>
            </a:r>
            <a:r>
              <a:rPr lang="en-US" sz="2400" dirty="0"/>
              <a:t> 	B Smith</a:t>
            </a:r>
            <a:endParaRPr lang="en-US" sz="2400" u="sng" dirty="0"/>
          </a:p>
          <a:p>
            <a:pPr marL="457200" lvl="1" indent="0">
              <a:buNone/>
            </a:pPr>
            <a:r>
              <a:rPr lang="en-US" sz="2400" dirty="0"/>
              <a:t>ID(key)_</a:t>
            </a:r>
            <a:r>
              <a:rPr lang="en-US" sz="2400" dirty="0" err="1"/>
              <a:t>StudentID_PhoneNum_PhoneTypeID</a:t>
            </a:r>
            <a:r>
              <a:rPr lang="en-US" sz="2400" dirty="0"/>
              <a:t> 	 </a:t>
            </a:r>
            <a:r>
              <a:rPr lang="en-US" sz="2400" b="1" dirty="0"/>
              <a:t>2</a:t>
            </a:r>
            <a:r>
              <a:rPr lang="en-US" sz="2400" dirty="0"/>
              <a:t> 	J Smith</a:t>
            </a:r>
          </a:p>
          <a:p>
            <a:pPr marL="457200" lvl="1" indent="0">
              <a:buNone/>
            </a:pPr>
            <a:r>
              <a:rPr lang="en-US" sz="2400" b="1" dirty="0"/>
              <a:t>1</a:t>
            </a:r>
            <a:r>
              <a:rPr lang="en-US" sz="2400" dirty="0"/>
              <a:t>		1	2255555555	1		 </a:t>
            </a:r>
            <a:r>
              <a:rPr lang="en-US" sz="2400" b="1" dirty="0"/>
              <a:t>3	</a:t>
            </a:r>
            <a:r>
              <a:rPr lang="en-US" sz="2400" dirty="0"/>
              <a:t>K Smith 	</a:t>
            </a:r>
            <a:endParaRPr lang="en-US" sz="2400" u="sng" dirty="0"/>
          </a:p>
          <a:p>
            <a:pPr marL="457200" lvl="1" indent="0">
              <a:buNone/>
            </a:pPr>
            <a:r>
              <a:rPr lang="en-US" sz="2400" b="1" dirty="0"/>
              <a:t>2</a:t>
            </a:r>
            <a:r>
              <a:rPr lang="en-US" sz="2400" dirty="0"/>
              <a:t>		1	2254444444	1			</a:t>
            </a:r>
          </a:p>
          <a:p>
            <a:pPr marL="457200" lvl="1" indent="0">
              <a:buNone/>
            </a:pPr>
            <a:r>
              <a:rPr lang="en-US" sz="2400" b="1" dirty="0"/>
              <a:t>3</a:t>
            </a:r>
            <a:r>
              <a:rPr lang="en-US" sz="2400" dirty="0"/>
              <a:t>		1	2253333333	2			</a:t>
            </a:r>
            <a:r>
              <a:rPr lang="en-US" sz="2400" u="sng" dirty="0" err="1"/>
              <a:t>PhoneType</a:t>
            </a:r>
            <a:endParaRPr lang="en-US" sz="2400" dirty="0"/>
          </a:p>
          <a:p>
            <a:pPr marL="457200" lvl="1" indent="0">
              <a:buNone/>
            </a:pPr>
            <a:r>
              <a:rPr lang="en-US" sz="2400" b="1" dirty="0"/>
              <a:t>4</a:t>
            </a:r>
            <a:r>
              <a:rPr lang="en-US" sz="2400" dirty="0"/>
              <a:t>		2	2255555555	1		 	ID(key)_Type</a:t>
            </a:r>
          </a:p>
          <a:p>
            <a:pPr marL="457200" lvl="1" indent="0">
              <a:buNone/>
            </a:pPr>
            <a:r>
              <a:rPr lang="en-US" sz="2400" b="1" dirty="0"/>
              <a:t>5</a:t>
            </a:r>
            <a:r>
              <a:rPr lang="en-US" sz="2400" dirty="0"/>
              <a:t>		2	2254444444	2		 	</a:t>
            </a:r>
            <a:r>
              <a:rPr lang="en-US" sz="2400" b="1" dirty="0"/>
              <a:t>1</a:t>
            </a:r>
            <a:r>
              <a:rPr lang="en-US" sz="2400" dirty="0"/>
              <a:t>	Mobile</a:t>
            </a:r>
          </a:p>
          <a:p>
            <a:pPr marL="457200" lvl="1" indent="0">
              <a:buNone/>
            </a:pPr>
            <a:r>
              <a:rPr lang="en-US" sz="2400" b="1" dirty="0"/>
              <a:t>6</a:t>
            </a:r>
            <a:r>
              <a:rPr lang="en-US" sz="2400" dirty="0"/>
              <a:t> 		3	2255555555	1		 	</a:t>
            </a:r>
            <a:r>
              <a:rPr lang="en-US" sz="2400" b="1" dirty="0"/>
              <a:t>2</a:t>
            </a:r>
            <a:r>
              <a:rPr lang="en-US" sz="2400" dirty="0"/>
              <a:t>	Home </a:t>
            </a:r>
          </a:p>
          <a:p>
            <a:pPr marL="457200" lvl="1" indent="0">
              <a:buNone/>
            </a:pPr>
            <a:r>
              <a:rPr lang="en-US" sz="2400" b="1" dirty="0"/>
              <a:t>7</a:t>
            </a:r>
            <a:r>
              <a:rPr lang="en-US" sz="2400" dirty="0"/>
              <a:t>	….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0616F5E-44D0-4C26-89AB-E774B4FE5A84}"/>
              </a:ext>
            </a:extLst>
          </p:cNvPr>
          <p:cNvSpPr/>
          <p:nvPr/>
        </p:nvSpPr>
        <p:spPr>
          <a:xfrm>
            <a:off x="838200" y="1021437"/>
            <a:ext cx="10894764" cy="21303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85800" lvl="1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black"/>
                </a:solidFill>
                <a:latin typeface="Panton" panose="00000500000000000000" pitchFamily="50" charset="0"/>
              </a:rPr>
              <a:t>Bad (one table)</a:t>
            </a:r>
          </a:p>
          <a:p>
            <a:pPr lvl="1">
              <a:lnSpc>
                <a:spcPct val="90000"/>
              </a:lnSpc>
              <a:spcBef>
                <a:spcPts val="500"/>
              </a:spcBef>
            </a:pPr>
            <a:r>
              <a:rPr lang="en-US" sz="2000" u="sng" dirty="0">
                <a:solidFill>
                  <a:prstClr val="black"/>
                </a:solidFill>
                <a:latin typeface="Panton" panose="00000500000000000000" pitchFamily="50" charset="0"/>
              </a:rPr>
              <a:t>Student</a:t>
            </a:r>
          </a:p>
          <a:p>
            <a:pPr lvl="1">
              <a:lnSpc>
                <a:spcPct val="90000"/>
              </a:lnSpc>
              <a:spcBef>
                <a:spcPts val="500"/>
              </a:spcBef>
            </a:pPr>
            <a:r>
              <a:rPr lang="en-US" sz="2000" dirty="0">
                <a:solidFill>
                  <a:prstClr val="black"/>
                </a:solidFill>
                <a:latin typeface="Panton" panose="00000500000000000000" pitchFamily="50" charset="0"/>
              </a:rPr>
              <a:t>NAME(key)_PHONE1_PHONE2_PHONE3_PHONE4…</a:t>
            </a:r>
          </a:p>
          <a:p>
            <a:pPr lvl="1">
              <a:lnSpc>
                <a:spcPct val="90000"/>
              </a:lnSpc>
              <a:spcBef>
                <a:spcPts val="500"/>
              </a:spcBef>
            </a:pPr>
            <a:r>
              <a:rPr lang="en-US" sz="2000" dirty="0">
                <a:solidFill>
                  <a:prstClr val="black"/>
                </a:solidFill>
                <a:latin typeface="Panton" panose="00000500000000000000" pitchFamily="50" charset="0"/>
              </a:rPr>
              <a:t>B Smith	    2255555555 2254444444 2253333333 NULL</a:t>
            </a:r>
          </a:p>
          <a:p>
            <a:pPr lvl="1">
              <a:lnSpc>
                <a:spcPct val="90000"/>
              </a:lnSpc>
              <a:spcBef>
                <a:spcPts val="500"/>
              </a:spcBef>
            </a:pPr>
            <a:r>
              <a:rPr lang="en-US" sz="2000" dirty="0">
                <a:solidFill>
                  <a:prstClr val="black"/>
                </a:solidFill>
                <a:latin typeface="Panton" panose="00000500000000000000" pitchFamily="50" charset="0"/>
              </a:rPr>
              <a:t>J Smith	    2255555555 2254444444 NULL </a:t>
            </a:r>
            <a:r>
              <a:rPr lang="en-US" sz="2000" dirty="0" err="1">
                <a:solidFill>
                  <a:prstClr val="black"/>
                </a:solidFill>
                <a:latin typeface="Panton" panose="00000500000000000000" pitchFamily="50" charset="0"/>
              </a:rPr>
              <a:t>NULL</a:t>
            </a:r>
            <a:endParaRPr lang="en-US" sz="2000" dirty="0">
              <a:solidFill>
                <a:prstClr val="black"/>
              </a:solidFill>
              <a:latin typeface="Panton" panose="00000500000000000000" pitchFamily="50" charset="0"/>
            </a:endParaRPr>
          </a:p>
          <a:p>
            <a:pPr lvl="1">
              <a:lnSpc>
                <a:spcPct val="90000"/>
              </a:lnSpc>
              <a:spcBef>
                <a:spcPts val="500"/>
              </a:spcBef>
            </a:pPr>
            <a:r>
              <a:rPr lang="en-US" sz="2000" dirty="0">
                <a:solidFill>
                  <a:prstClr val="black"/>
                </a:solidFill>
                <a:latin typeface="Panton" panose="00000500000000000000" pitchFamily="50" charset="0"/>
              </a:rPr>
              <a:t>K Smith	    2255555555 2254444444 2251111111 2259999999</a:t>
            </a:r>
          </a:p>
        </p:txBody>
      </p:sp>
    </p:spTree>
    <p:extLst>
      <p:ext uri="{BB962C8B-B14F-4D97-AF65-F5344CB8AC3E}">
        <p14:creationId xmlns:p14="http://schemas.microsoft.com/office/powerpoint/2010/main" val="1482603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90E9F96-D5DB-4B87-8D63-F04F6830A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Normalization Exercise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E93C04-61B5-4697-9BDA-9996C73AA4C1}"/>
              </a:ext>
            </a:extLst>
          </p:cNvPr>
          <p:cNvSpPr txBox="1">
            <a:spLocks/>
          </p:cNvSpPr>
          <p:nvPr/>
        </p:nvSpPr>
        <p:spPr>
          <a:xfrm>
            <a:off x="838201" y="1120588"/>
            <a:ext cx="108204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Panton" panose="00000500000000000000" pitchFamily="50" charset="0"/>
                <a:cs typeface="Arial" panose="020B0604020202020204" pitchFamily="34" charset="0"/>
              </a:rPr>
              <a:t>We’ll use a whiteboard or SSMS’s built-in database diagram designer to design a normalized table structure.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600" dirty="0">
              <a:latin typeface="Panton" panose="00000500000000000000" pitchFamily="50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Panton" panose="00000500000000000000" pitchFamily="50" charset="0"/>
                <a:cs typeface="Arial" panose="020B0604020202020204" pitchFamily="34" charset="0"/>
              </a:rPr>
              <a:t>What hobbies do we have?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Panton" panose="00000500000000000000" pitchFamily="50" charset="0"/>
                <a:cs typeface="Arial" panose="020B0604020202020204" pitchFamily="34" charset="0"/>
              </a:rPr>
              <a:t>What do we know the business logic well?</a:t>
            </a:r>
          </a:p>
        </p:txBody>
      </p:sp>
    </p:spTree>
    <p:extLst>
      <p:ext uri="{BB962C8B-B14F-4D97-AF65-F5344CB8AC3E}">
        <p14:creationId xmlns:p14="http://schemas.microsoft.com/office/powerpoint/2010/main" val="294030443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QL Server 2017 Administration Inside Ou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034" y="329200"/>
            <a:ext cx="5080548" cy="6201842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441441" y="1873794"/>
            <a:ext cx="628569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3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+mn-cs"/>
              </a:rPr>
              <a:t>Save 40% on book or eBook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942371" y="2427995"/>
            <a:ext cx="52758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3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+mn-cs"/>
              </a:rPr>
              <a:t>with discount code 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+mn-cs"/>
              </a:rPr>
              <a:t>SQL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802943" y="3690072"/>
            <a:ext cx="5554662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3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+mn-cs"/>
              </a:rPr>
              <a:t>www.microsoftpressstore.com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842577" y="4983139"/>
            <a:ext cx="3924668" cy="830997"/>
          </a:xfrm>
          <a:prstGeom prst="rect">
            <a:avLst/>
          </a:prstGeom>
          <a:solidFill>
            <a:srgbClr val="00188F"/>
          </a:solidFill>
        </p:spPr>
        <p:txBody>
          <a:bodyPr wrap="square" rtlCol="0">
            <a:spAutoFit/>
          </a:bodyPr>
          <a:lstStyle/>
          <a:p>
            <a:pPr marL="285746" marR="0" lvl="0" indent="-285746" algn="l" defTabSz="9143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Free U.S. shipping</a:t>
            </a:r>
          </a:p>
          <a:p>
            <a:pPr marL="285746" marR="0" lvl="0" indent="-285746" algn="l" defTabSz="9143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eBooks include EPUB, PDF, &amp; MOBI</a:t>
            </a:r>
          </a:p>
          <a:p>
            <a:pPr marL="285746" marR="0" lvl="0" indent="-285746" algn="l" defTabSz="9143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Offer expires May 31, 2018</a:t>
            </a:r>
          </a:p>
        </p:txBody>
      </p:sp>
    </p:spTree>
    <p:extLst>
      <p:ext uri="{BB962C8B-B14F-4D97-AF65-F5344CB8AC3E}">
        <p14:creationId xmlns:p14="http://schemas.microsoft.com/office/powerpoint/2010/main" val="205283851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-1" y="5040631"/>
            <a:ext cx="8717281" cy="1966147"/>
          </a:xfrm>
        </p:spPr>
        <p:txBody>
          <a:bodyPr>
            <a:normAutofit lnSpcReduction="10000"/>
          </a:bodyPr>
          <a:lstStyle/>
          <a:p>
            <a:pPr marL="109536" algn="ctr"/>
            <a:r>
              <a:rPr lang="en-US" sz="5400" dirty="0"/>
              <a:t>See you August 11 at</a:t>
            </a:r>
          </a:p>
          <a:p>
            <a:pPr algn="ctr"/>
            <a:r>
              <a:rPr lang="en-US" sz="6600" b="1" dirty="0">
                <a:hlinkClick r:id="rId2"/>
              </a:rPr>
              <a:t>SQLSatBR.com</a:t>
            </a:r>
            <a:endParaRPr lang="en-US" sz="6600" b="1" dirty="0"/>
          </a:p>
          <a:p>
            <a:endParaRPr lang="en-US" sz="4800" dirty="0"/>
          </a:p>
          <a:p>
            <a:endParaRPr lang="en-US" sz="4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52A625D-D974-4A41-BBDA-F8A6601B8E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412" y="0"/>
            <a:ext cx="6955336" cy="175042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5891812-8180-484D-ADAF-F96E98CC00E3}"/>
              </a:ext>
            </a:extLst>
          </p:cNvPr>
          <p:cNvSpPr txBox="1"/>
          <p:nvPr/>
        </p:nvSpPr>
        <p:spPr>
          <a:xfrm>
            <a:off x="1" y="1560945"/>
            <a:ext cx="8714159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0182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Free SQL Server, .NET, Business Intelligence training and more! 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10182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10182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An all day FREE training event with SQL Server and Development related sessions spread out over multiple tracks of Business Intelligence, SQL Development,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10182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Database Administration, IT Pro, .NET,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10182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Career Development, and CIO/IT Management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10182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10182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10182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8801B29-8D40-45B3-9656-7C186A45D569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49"/>
          <a:stretch/>
        </p:blipFill>
        <p:spPr bwMode="auto">
          <a:xfrm>
            <a:off x="8717280" y="0"/>
            <a:ext cx="3474719" cy="144968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940FAFE-1C5D-41AC-ABFE-23B62BFF3481}"/>
              </a:ext>
            </a:extLst>
          </p:cNvPr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42"/>
          <a:stretch/>
        </p:blipFill>
        <p:spPr bwMode="auto">
          <a:xfrm>
            <a:off x="8717280" y="1443030"/>
            <a:ext cx="3474720" cy="180213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46ABE1B-7E44-42F0-AE12-CE8CD50BC023}"/>
              </a:ext>
            </a:extLst>
          </p:cNvPr>
          <p:cNvPicPr/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51" b="18856"/>
          <a:stretch/>
        </p:blipFill>
        <p:spPr bwMode="auto">
          <a:xfrm>
            <a:off x="8717915" y="3214875"/>
            <a:ext cx="3474085" cy="17145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7EE5D88-FD88-4651-8D73-5214218F6D29}"/>
              </a:ext>
            </a:extLst>
          </p:cNvPr>
          <p:cNvPicPr/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049" b="16711"/>
          <a:stretch/>
        </p:blipFill>
        <p:spPr bwMode="auto">
          <a:xfrm>
            <a:off x="8716355" y="4712627"/>
            <a:ext cx="3473450" cy="214185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06550644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0" y="3987797"/>
            <a:ext cx="12192000" cy="2679659"/>
          </a:xfrm>
        </p:spPr>
        <p:txBody>
          <a:bodyPr>
            <a:normAutofit/>
          </a:bodyPr>
          <a:lstStyle/>
          <a:p>
            <a:pPr marL="109536" algn="ctr"/>
            <a:r>
              <a:rPr lang="en-US" sz="4000" dirty="0"/>
              <a:t>This presentation, including all source code and this slide deck, has been posted at my blog:</a:t>
            </a:r>
          </a:p>
          <a:p>
            <a:pPr algn="ctr"/>
            <a:r>
              <a:rPr lang="en-US" sz="6600" b="1" dirty="0">
                <a:hlinkClick r:id="rId2"/>
              </a:rPr>
              <a:t>SQLTact.com</a:t>
            </a:r>
            <a:endParaRPr lang="en-US" sz="6600" b="1" dirty="0"/>
          </a:p>
          <a:p>
            <a:endParaRPr lang="en-US" sz="4800" dirty="0"/>
          </a:p>
          <a:p>
            <a:endParaRPr lang="en-US" sz="4800" dirty="0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1399344" y="877224"/>
            <a:ext cx="10857311" cy="2995390"/>
          </a:xfrm>
          <a:prstGeom prst="rect">
            <a:avLst/>
          </a:prstGeom>
        </p:spPr>
        <p:txBody>
          <a:bodyPr vert="horz" lIns="91438" tIns="45719" rIns="91438" bIns="45719" rtlCol="0">
            <a:normAutofit fontScale="9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2891" marR="0" lvl="0" indent="-362891" algn="l" defTabSz="96771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3300" b="0" i="0" u="none" strike="noStrike" kern="1200" cap="none" spc="0" normalizeH="0" baseline="0" noProof="0" dirty="0">
                <a:ln>
                  <a:noFill/>
                </a:ln>
                <a:solidFill>
                  <a:srgbClr val="10182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William D Assaf, MCSE</a:t>
            </a:r>
          </a:p>
          <a:p>
            <a:pPr marL="362891" marR="0" lvl="0" indent="-362891" algn="l" defTabSz="96771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3300" b="0" i="0" u="none" strike="noStrike" kern="1200" cap="none" spc="0" normalizeH="0" baseline="0" noProof="0" dirty="0">
                <a:ln>
                  <a:noFill/>
                </a:ln>
                <a:solidFill>
                  <a:srgbClr val="10182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Baton Rouge SQL Server UG board and SQLSaturday chair</a:t>
            </a:r>
          </a:p>
          <a:p>
            <a:pPr marL="362891" marR="0" lvl="0" indent="-362891" algn="l" defTabSz="96771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3300" b="0" i="0" u="none" strike="noStrike" kern="1200" cap="none" spc="0" normalizeH="0" baseline="0" noProof="0" dirty="0">
                <a:ln>
                  <a:noFill/>
                </a:ln>
                <a:solidFill>
                  <a:srgbClr val="10182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Principal Consultant, Manager – DBA Team at</a:t>
            </a:r>
          </a:p>
          <a:p>
            <a:pPr marL="0" marR="0" lvl="0" indent="0" algn="l" defTabSz="96771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3300" b="0" i="0" u="none" strike="noStrike" kern="1200" cap="none" spc="0" normalizeH="0" baseline="0" noProof="0" dirty="0">
                <a:ln>
                  <a:noFill/>
                </a:ln>
                <a:solidFill>
                  <a:srgbClr val="10182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	Sparkhound Inc. in Baton Rouge</a:t>
            </a:r>
          </a:p>
          <a:p>
            <a:pPr marL="362891" marR="0" lvl="0" indent="-362891" algn="l" defTabSz="96771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3300" b="0" i="0" u="none" strike="noStrike" kern="1200" cap="none" spc="0" normalizeH="0" baseline="0" noProof="0" dirty="0">
                <a:ln>
                  <a:noFill/>
                </a:ln>
                <a:solidFill>
                  <a:srgbClr val="101820"/>
                </a:solidFill>
                <a:effectLst/>
                <a:uLnTx/>
                <a:uFillTx/>
                <a:latin typeface="Segoe UI"/>
                <a:ea typeface="+mn-ea"/>
                <a:cs typeface="+mn-cs"/>
                <a:hlinkClick r:id="rId3"/>
              </a:rPr>
              <a:t>William.Assaf@sparkhound.com</a:t>
            </a:r>
            <a:endParaRPr kumimoji="0" lang="en-US" sz="3300" b="0" i="0" u="none" strike="noStrike" kern="1200" cap="none" spc="0" normalizeH="0" baseline="0" noProof="0" dirty="0">
              <a:ln>
                <a:noFill/>
              </a:ln>
              <a:solidFill>
                <a:srgbClr val="10182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362891" marR="0" lvl="0" indent="-362891" algn="l" defTabSz="96771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3300" b="0" i="0" u="none" strike="noStrike" kern="1200" cap="none" spc="0" normalizeH="0" baseline="0" noProof="0" dirty="0">
                <a:ln>
                  <a:noFill/>
                </a:ln>
                <a:solidFill>
                  <a:srgbClr val="10182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Twitter: @</a:t>
            </a:r>
            <a:r>
              <a:rPr kumimoji="0" lang="en-US" sz="3300" b="0" i="0" u="none" strike="noStrike" kern="1200" cap="none" spc="0" normalizeH="0" baseline="0" noProof="0" dirty="0" err="1">
                <a:ln>
                  <a:noFill/>
                </a:ln>
                <a:solidFill>
                  <a:srgbClr val="10182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william_a_dba</a:t>
            </a:r>
            <a:endParaRPr kumimoji="0" lang="en-US" sz="3300" b="0" i="0" u="none" strike="noStrike" kern="1200" cap="none" spc="0" normalizeH="0" baseline="0" noProof="0" dirty="0">
              <a:ln>
                <a:noFill/>
              </a:ln>
              <a:solidFill>
                <a:srgbClr val="10182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362891" marR="0" lvl="0" indent="-362891" algn="l" defTabSz="96771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10182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6771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10182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" name="Text Placeholder 2"/>
          <p:cNvSpPr txBox="1">
            <a:spLocks/>
          </p:cNvSpPr>
          <p:nvPr/>
        </p:nvSpPr>
        <p:spPr>
          <a:xfrm>
            <a:off x="0" y="53"/>
            <a:ext cx="12191999" cy="761988"/>
          </a:xfrm>
          <a:prstGeom prst="rect">
            <a:avLst/>
          </a:prstGeom>
        </p:spPr>
        <p:txBody>
          <a:bodyPr vert="horz" lIns="91438" tIns="45719" rIns="91438" bIns="45719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3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838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/>
            </a:pPr>
            <a:r>
              <a:rPr kumimoji="0" lang="en-US" sz="4000" b="1" i="0" u="none" strike="noStrike" kern="1200" cap="all" spc="0" normalizeH="0" baseline="0" noProof="0" dirty="0">
                <a:ln>
                  <a:noFill/>
                </a:ln>
                <a:solidFill>
                  <a:srgbClr val="3D156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Bio and contact</a:t>
            </a:r>
          </a:p>
        </p:txBody>
      </p:sp>
    </p:spTree>
    <p:extLst>
      <p:ext uri="{BB962C8B-B14F-4D97-AF65-F5344CB8AC3E}">
        <p14:creationId xmlns:p14="http://schemas.microsoft.com/office/powerpoint/2010/main" val="19654898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1" name="Rectangle 3"/>
          <p:cNvSpPr>
            <a:spLocks noGrp="1" noChangeArrowheads="1"/>
          </p:cNvSpPr>
          <p:nvPr>
            <p:ph idx="1"/>
          </p:nvPr>
        </p:nvSpPr>
        <p:spPr>
          <a:xfrm>
            <a:off x="1904999" y="213064"/>
            <a:ext cx="8828103" cy="4305670"/>
          </a:xfrm>
        </p:spPr>
        <p:txBody>
          <a:bodyPr vert="horz" lIns="91440" tIns="45720" rIns="132080" bIns="45720" rtlCol="0">
            <a:noAutofit/>
          </a:bodyPr>
          <a:lstStyle/>
          <a:p>
            <a:pPr marL="0" indent="0">
              <a:buNone/>
            </a:pPr>
            <a:r>
              <a:rPr lang="en-US" altLang="en-US" sz="4800" dirty="0"/>
              <a:t>I just did what I was told. I didn’t really try to expand or fine tune my skillset. </a:t>
            </a:r>
          </a:p>
          <a:p>
            <a:pPr marL="0" indent="0">
              <a:buNone/>
            </a:pPr>
            <a:r>
              <a:rPr lang="en-US" altLang="en-US" sz="4800" dirty="0"/>
              <a:t>Those video games weren’t going to play themselves, </a:t>
            </a:r>
            <a:r>
              <a:rPr lang="en-US" altLang="en-US" sz="4800" dirty="0" err="1"/>
              <a:t>amiright</a:t>
            </a:r>
            <a:r>
              <a:rPr lang="en-US" altLang="en-US" sz="4800" dirty="0"/>
              <a:t>?</a:t>
            </a:r>
          </a:p>
          <a:p>
            <a:pPr marL="0" indent="0">
              <a:buNone/>
            </a:pPr>
            <a:r>
              <a:rPr lang="en-US" altLang="en-US" sz="4800" dirty="0"/>
              <a:t>I was just doing the job.</a:t>
            </a:r>
          </a:p>
          <a:p>
            <a:pPr marL="0" indent="0">
              <a:buNone/>
            </a:pPr>
            <a:r>
              <a:rPr lang="en-US" altLang="en-US" sz="4800" dirty="0"/>
              <a:t>And I made goofs all the time </a:t>
            </a:r>
          </a:p>
          <a:p>
            <a:pPr marL="0" indent="0">
              <a:buNone/>
            </a:pPr>
            <a:r>
              <a:rPr lang="en-US" altLang="en-US" sz="4800" dirty="0"/>
              <a:t>because it was just a job.</a:t>
            </a:r>
          </a:p>
        </p:txBody>
      </p:sp>
      <p:sp>
        <p:nvSpPr>
          <p:cNvPr id="921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eaLnBrk="1" hangingPunct="1"/>
            <a:fld id="{0BD8C173-5E65-44D9-A878-05D0C002934E}" type="slidenum">
              <a:rPr lang="en-US" altLang="en-US">
                <a:solidFill>
                  <a:srgbClr val="3B3C3B"/>
                </a:solidFill>
                <a:latin typeface="Lucida Sans Unicode" charset="0"/>
                <a:ea typeface="Lucida Sans Unicode" charset="0"/>
                <a:cs typeface="Lucida Sans Unicode" charset="0"/>
                <a:sym typeface="Lucida Sans Unicode" charset="0"/>
              </a:rPr>
              <a:pPr eaLnBrk="1" hangingPunct="1"/>
              <a:t>8</a:t>
            </a:fld>
            <a:endParaRPr lang="en-US" altLang="en-US">
              <a:solidFill>
                <a:srgbClr val="3B3C3B"/>
              </a:solidFill>
              <a:latin typeface="Lucida Sans Unicode" charset="0"/>
              <a:ea typeface="Lucida Sans Unicode" charset="0"/>
              <a:cs typeface="Lucida Sans Unicode" charset="0"/>
              <a:sym typeface="Lucida Sans Unicode" charset="0"/>
            </a:endParaRPr>
          </a:p>
        </p:txBody>
      </p:sp>
      <p:pic>
        <p:nvPicPr>
          <p:cNvPr id="9219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308102"/>
            <a:ext cx="279400" cy="59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79263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eaLnBrk="1" hangingPunct="1"/>
            <a:fld id="{0BD8C173-5E65-44D9-A878-05D0C002934E}" type="slidenum">
              <a:rPr lang="en-US" altLang="en-US">
                <a:solidFill>
                  <a:srgbClr val="3B3C3B"/>
                </a:solidFill>
                <a:latin typeface="Lucida Sans Unicode" charset="0"/>
                <a:ea typeface="Lucida Sans Unicode" charset="0"/>
                <a:cs typeface="Lucida Sans Unicode" charset="0"/>
                <a:sym typeface="Lucida Sans Unicode" charset="0"/>
              </a:rPr>
              <a:pPr eaLnBrk="1" hangingPunct="1"/>
              <a:t>9</a:t>
            </a:fld>
            <a:endParaRPr lang="en-US" altLang="en-US">
              <a:solidFill>
                <a:srgbClr val="3B3C3B"/>
              </a:solidFill>
              <a:latin typeface="Lucida Sans Unicode" charset="0"/>
              <a:ea typeface="Lucida Sans Unicode" charset="0"/>
              <a:cs typeface="Lucida Sans Unicode" charset="0"/>
              <a:sym typeface="Lucida Sans Unicode" charset="0"/>
            </a:endParaRPr>
          </a:p>
        </p:txBody>
      </p:sp>
      <p:pic>
        <p:nvPicPr>
          <p:cNvPr id="9219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308102"/>
            <a:ext cx="279400" cy="59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1030" name="Picture 6" descr="http://cdn2.hubspot.net/hub/91252/file-15930575-jpg/images/measure_twice-resized-600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1"/>
            <a:ext cx="6635279" cy="4950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www.chilloutpoint.com/images/2009/12/the-most-incredible-construction-mistakes/funniest-construction-mistakes-25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9875" y="2400300"/>
            <a:ext cx="5572125" cy="445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81342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QLSatOslo 2016">
  <a:themeElements>
    <a:clrScheme name="PASS SQLSaturday">
      <a:dk1>
        <a:srgbClr val="101820"/>
      </a:dk1>
      <a:lt1>
        <a:srgbClr val="FFFFFF"/>
      </a:lt1>
      <a:dk2>
        <a:srgbClr val="414A54"/>
      </a:dk2>
      <a:lt2>
        <a:srgbClr val="F2F2F2"/>
      </a:lt2>
      <a:accent1>
        <a:srgbClr val="007A3E"/>
      </a:accent1>
      <a:accent2>
        <a:srgbClr val="00BF6F"/>
      </a:accent2>
      <a:accent3>
        <a:srgbClr val="2DCCD3"/>
      </a:accent3>
      <a:accent4>
        <a:srgbClr val="007377"/>
      </a:accent4>
      <a:accent5>
        <a:srgbClr val="6558B1"/>
      </a:accent5>
      <a:accent6>
        <a:srgbClr val="AF272F"/>
      </a:accent6>
      <a:hlink>
        <a:srgbClr val="00BF6F"/>
      </a:hlink>
      <a:folHlink>
        <a:srgbClr val="2DCCD3"/>
      </a:folHlink>
    </a:clrScheme>
    <a:fontScheme name="PASS SQLSaturday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lIns="0" tIns="0" rIns="0" bIns="0" anchor="ctr">
        <a:spAutoFit/>
      </a:bodyPr>
      <a:lstStyle>
        <a:defPPr algn="l">
          <a:defRPr sz="2400" dirty="0" smtClean="0">
            <a:solidFill>
              <a:schemeClr val="accent1"/>
            </a:solidFill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</TotalTime>
  <Words>4116</Words>
  <Application>Microsoft Office PowerPoint</Application>
  <PresentationFormat>Widescreen</PresentationFormat>
  <Paragraphs>687</Paragraphs>
  <Slides>74</Slides>
  <Notes>21</Notes>
  <HiddenSlides>2</HiddenSlides>
  <MMClips>0</MMClips>
  <ScaleCrop>false</ScaleCrop>
  <HeadingPairs>
    <vt:vector size="8" baseType="variant">
      <vt:variant>
        <vt:lpstr>Fonts Used</vt:lpstr>
      </vt:variant>
      <vt:variant>
        <vt:i4>12</vt:i4>
      </vt:variant>
      <vt:variant>
        <vt:lpstr>Theme</vt:lpstr>
      </vt:variant>
      <vt:variant>
        <vt:i4>3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74</vt:i4>
      </vt:variant>
    </vt:vector>
  </HeadingPairs>
  <TitlesOfParts>
    <vt:vector size="90" baseType="lpstr">
      <vt:lpstr>Consolas</vt:lpstr>
      <vt:lpstr>Calibri</vt:lpstr>
      <vt:lpstr>Segoe UI</vt:lpstr>
      <vt:lpstr>Segoe UI Semibold</vt:lpstr>
      <vt:lpstr>ヒラギノ角ゴ ProN W3</vt:lpstr>
      <vt:lpstr>Panton</vt:lpstr>
      <vt:lpstr>DaxOT-Regular</vt:lpstr>
      <vt:lpstr>Segoe UI Light</vt:lpstr>
      <vt:lpstr>Lucida Sans Unicode</vt:lpstr>
      <vt:lpstr>Arial</vt:lpstr>
      <vt:lpstr>Wingdings</vt:lpstr>
      <vt:lpstr>Calibri Light</vt:lpstr>
      <vt:lpstr>Office Theme</vt:lpstr>
      <vt:lpstr>1_Office Theme</vt:lpstr>
      <vt:lpstr>SQLSatOslo 2016</vt:lpstr>
      <vt:lpstr>Image</vt:lpstr>
      <vt:lpstr>PowerPoint Presentation</vt:lpstr>
      <vt:lpstr>Databases 101 for the Aspiring App Dev</vt:lpstr>
      <vt:lpstr>Workshop Logistics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Also:</vt:lpstr>
      <vt:lpstr>Also:</vt:lpstr>
      <vt:lpstr>Also:</vt:lpstr>
      <vt:lpstr>Ready?</vt:lpstr>
      <vt:lpstr>What’s Not a Database</vt:lpstr>
      <vt:lpstr>What’s Not a Database</vt:lpstr>
      <vt:lpstr>MS Access is a “Database Simulator”</vt:lpstr>
      <vt:lpstr>What is a Database</vt:lpstr>
      <vt:lpstr>SQL</vt:lpstr>
      <vt:lpstr>ACID Compliant Databases</vt:lpstr>
      <vt:lpstr>NoSQL</vt:lpstr>
      <vt:lpstr>NoSQL</vt:lpstr>
      <vt:lpstr>NoSQL</vt:lpstr>
      <vt:lpstr>PaaS Revolution</vt:lpstr>
      <vt:lpstr>How to get SQL Server - Editions</vt:lpstr>
      <vt:lpstr>How to get SQL Server - Tools</vt:lpstr>
      <vt:lpstr>Accessing your SQL Server</vt:lpstr>
      <vt:lpstr>Logins vs Users</vt:lpstr>
      <vt:lpstr>PowerPoint Presentation</vt:lpstr>
      <vt:lpstr>Server Logins</vt:lpstr>
      <vt:lpstr>Server Login Roles</vt:lpstr>
      <vt:lpstr>Windows Auth vs SQL Auth</vt:lpstr>
      <vt:lpstr>Windows Auth vs SQL Auth</vt:lpstr>
      <vt:lpstr>SQL Auth</vt:lpstr>
      <vt:lpstr>Database Users</vt:lpstr>
      <vt:lpstr>SQL Auth Logins</vt:lpstr>
      <vt:lpstr>Basics of TSQL</vt:lpstr>
      <vt:lpstr>Basics of SQL</vt:lpstr>
      <vt:lpstr>Basics of SQL</vt:lpstr>
      <vt:lpstr>What you need</vt:lpstr>
      <vt:lpstr>SQL Examples</vt:lpstr>
      <vt:lpstr>Basics of SQL</vt:lpstr>
      <vt:lpstr>Comments</vt:lpstr>
      <vt:lpstr>Basics of SQL</vt:lpstr>
      <vt:lpstr>Basics of SQL</vt:lpstr>
      <vt:lpstr>Joins</vt:lpstr>
      <vt:lpstr>MS SQL File Basics</vt:lpstr>
      <vt:lpstr>MS SQL Backup Basics</vt:lpstr>
      <vt:lpstr>The Microsoft SQL Server Transaction Log</vt:lpstr>
      <vt:lpstr>Database Recovery Model and the Transaction Log</vt:lpstr>
      <vt:lpstr>Database Recovery Model</vt:lpstr>
      <vt:lpstr>Database Recovery Model</vt:lpstr>
      <vt:lpstr>Flatten Tables vs Normalized Tables</vt:lpstr>
      <vt:lpstr>Normalized Table Design</vt:lpstr>
      <vt:lpstr>Keys</vt:lpstr>
      <vt:lpstr>Keys</vt:lpstr>
      <vt:lpstr>Keys</vt:lpstr>
      <vt:lpstr>Keys</vt:lpstr>
      <vt:lpstr>Keys</vt:lpstr>
      <vt:lpstr>Normalization Antipatterns</vt:lpstr>
      <vt:lpstr>Normalization Antipatterns</vt:lpstr>
      <vt:lpstr>Normalization Exercise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william a</dc:creator>
  <cp:lastModifiedBy>william a</cp:lastModifiedBy>
  <cp:revision>2</cp:revision>
  <dcterms:created xsi:type="dcterms:W3CDTF">2018-02-17T21:51:26Z</dcterms:created>
  <dcterms:modified xsi:type="dcterms:W3CDTF">2019-03-01T03:35:47Z</dcterms:modified>
</cp:coreProperties>
</file>